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76" r:id="rId2"/>
    <p:sldId id="282" r:id="rId3"/>
    <p:sldId id="283" r:id="rId4"/>
    <p:sldId id="284" r:id="rId5"/>
    <p:sldId id="256" r:id="rId6"/>
    <p:sldId id="285" r:id="rId7"/>
    <p:sldId id="286" r:id="rId8"/>
    <p:sldId id="288" r:id="rId9"/>
    <p:sldId id="289" r:id="rId10"/>
    <p:sldId id="293" r:id="rId11"/>
    <p:sldId id="294" r:id="rId12"/>
    <p:sldId id="292" r:id="rId13"/>
    <p:sldId id="310" r:id="rId14"/>
    <p:sldId id="317" r:id="rId15"/>
    <p:sldId id="290" r:id="rId16"/>
    <p:sldId id="291" r:id="rId17"/>
    <p:sldId id="287" r:id="rId18"/>
    <p:sldId id="301" r:id="rId19"/>
    <p:sldId id="296" r:id="rId20"/>
    <p:sldId id="278" r:id="rId21"/>
    <p:sldId id="279" r:id="rId22"/>
    <p:sldId id="265" r:id="rId23"/>
    <p:sldId id="297" r:id="rId24"/>
    <p:sldId id="259" r:id="rId25"/>
    <p:sldId id="260" r:id="rId26"/>
    <p:sldId id="261" r:id="rId27"/>
    <p:sldId id="262" r:id="rId28"/>
    <p:sldId id="311" r:id="rId29"/>
    <p:sldId id="300" r:id="rId30"/>
    <p:sldId id="298" r:id="rId31"/>
    <p:sldId id="258" r:id="rId32"/>
    <p:sldId id="302" r:id="rId33"/>
    <p:sldId id="303" r:id="rId34"/>
    <p:sldId id="322" r:id="rId35"/>
    <p:sldId id="304" r:id="rId36"/>
    <p:sldId id="318" r:id="rId37"/>
    <p:sldId id="305" r:id="rId38"/>
    <p:sldId id="319" r:id="rId39"/>
    <p:sldId id="306" r:id="rId40"/>
    <p:sldId id="267" r:id="rId41"/>
    <p:sldId id="307" r:id="rId42"/>
    <p:sldId id="263" r:id="rId43"/>
    <p:sldId id="309" r:id="rId44"/>
    <p:sldId id="264" r:id="rId45"/>
    <p:sldId id="268" r:id="rId46"/>
    <p:sldId id="269" r:id="rId47"/>
    <p:sldId id="270" r:id="rId48"/>
    <p:sldId id="271" r:id="rId49"/>
    <p:sldId id="272" r:id="rId50"/>
    <p:sldId id="273" r:id="rId51"/>
    <p:sldId id="274" r:id="rId52"/>
    <p:sldId id="312" r:id="rId53"/>
    <p:sldId id="321" r:id="rId54"/>
    <p:sldId id="313" r:id="rId55"/>
    <p:sldId id="320" r:id="rId56"/>
    <p:sldId id="314" r:id="rId57"/>
    <p:sldId id="315" r:id="rId58"/>
    <p:sldId id="316" r:id="rId59"/>
  </p:sldIdLst>
  <p:sldSz cx="12192000" cy="6858000"/>
  <p:notesSz cx="6858000" cy="9144000"/>
  <p:defaultTex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4FF"/>
    <a:srgbClr val="FAFAFA"/>
    <a:srgbClr val="5B433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2" autoAdjust="0"/>
    <p:restoredTop sz="96370" autoAdjust="0"/>
  </p:normalViewPr>
  <p:slideViewPr>
    <p:cSldViewPr snapToGrid="0">
      <p:cViewPr varScale="1">
        <p:scale>
          <a:sx n="114" d="100"/>
          <a:sy n="114" d="100"/>
        </p:scale>
        <p:origin x="438" y="108"/>
      </p:cViewPr>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bg-B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4D3D73-309B-481C-9D19-361B2BB681DF}" type="datetimeFigureOut">
              <a:rPr lang="bg-BG" smtClean="0"/>
              <a:t>18.11.2016 г.</a:t>
            </a:fld>
            <a:endParaRPr lang="bg-B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bg-B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bg-B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6DECCB-EB4D-4BEE-8A6F-BECBFC029EAA}" type="slidenum">
              <a:rPr lang="bg-BG" smtClean="0"/>
              <a:t>‹#›</a:t>
            </a:fld>
            <a:endParaRPr lang="bg-BG"/>
          </a:p>
        </p:txBody>
      </p:sp>
    </p:spTree>
    <p:extLst>
      <p:ext uri="{BB962C8B-B14F-4D97-AF65-F5344CB8AC3E}">
        <p14:creationId xmlns:p14="http://schemas.microsoft.com/office/powerpoint/2010/main" val="18887057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dirty="0"/>
              <a:t>Hi</a:t>
            </a:r>
            <a:r>
              <a:rPr lang="en-US" sz="2800" baseline="0" dirty="0"/>
              <a:t> there!</a:t>
            </a:r>
          </a:p>
          <a:p>
            <a:endParaRPr lang="en-US" sz="2800" baseline="0" dirty="0"/>
          </a:p>
          <a:p>
            <a:r>
              <a:rPr lang="en-US" sz="2800" baseline="0" dirty="0"/>
              <a:t>I’m Martin. You know guys when you start working on a project and you have a working title. It’s not the final one, but the one you use to explain what you are doing. Well … this is the working title that actually got to production </a:t>
            </a:r>
            <a:r>
              <a:rPr lang="en-US" sz="2800" baseline="0" dirty="0">
                <a:sym typeface="Wingdings" panose="05000000000000000000" pitchFamily="2" charset="2"/>
              </a:rPr>
              <a:t> </a:t>
            </a:r>
          </a:p>
          <a:p>
            <a:endParaRPr lang="en-US" sz="2800" baseline="0" dirty="0">
              <a:sym typeface="Wingdings" panose="05000000000000000000" pitchFamily="2" charset="2"/>
            </a:endParaRPr>
          </a:p>
          <a:p>
            <a:r>
              <a:rPr lang="en-US" sz="2800" baseline="0" dirty="0">
                <a:sym typeface="Wingdings" panose="05000000000000000000" pitchFamily="2" charset="2"/>
              </a:rPr>
              <a:t>A few words about the “mad guy”</a:t>
            </a:r>
          </a:p>
        </p:txBody>
      </p:sp>
      <p:sp>
        <p:nvSpPr>
          <p:cNvPr id="4" name="Slide Number Placeholder 3"/>
          <p:cNvSpPr>
            <a:spLocks noGrp="1"/>
          </p:cNvSpPr>
          <p:nvPr>
            <p:ph type="sldNum" sz="quarter" idx="10"/>
          </p:nvPr>
        </p:nvSpPr>
        <p:spPr/>
        <p:txBody>
          <a:bodyPr/>
          <a:lstStyle/>
          <a:p>
            <a:fld id="{B56DECCB-EB4D-4BEE-8A6F-BECBFC029EAA}" type="slidenum">
              <a:rPr lang="bg-BG" smtClean="0"/>
              <a:t>1</a:t>
            </a:fld>
            <a:endParaRPr lang="bg-BG"/>
          </a:p>
        </p:txBody>
      </p:sp>
    </p:spTree>
    <p:extLst>
      <p:ext uri="{BB962C8B-B14F-4D97-AF65-F5344CB8AC3E}">
        <p14:creationId xmlns:p14="http://schemas.microsoft.com/office/powerpoint/2010/main" val="528200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Multiple inheritance</a:t>
            </a:r>
          </a:p>
          <a:p>
            <a:r>
              <a:rPr lang="en-US" dirty="0"/>
              <a:t>where one class can have more than one superclass and inherit features from all parent classes.</a:t>
            </a:r>
          </a:p>
          <a:p>
            <a:endParaRPr lang="en-US" dirty="0">
              <a:effectLst/>
            </a:endParaRPr>
          </a:p>
          <a:p>
            <a:r>
              <a:rPr lang="en-US" dirty="0">
                <a:effectLst/>
              </a:rPr>
              <a:t>Horse + Man</a:t>
            </a:r>
            <a:r>
              <a:rPr lang="en-US" baseline="0" dirty="0">
                <a:effectLst/>
              </a:rPr>
              <a:t> =&gt; !Centaur</a:t>
            </a:r>
            <a:endParaRPr lang="en-US" dirty="0">
              <a:effectLst/>
            </a:endParaRPr>
          </a:p>
        </p:txBody>
      </p:sp>
      <p:sp>
        <p:nvSpPr>
          <p:cNvPr id="4" name="Slide Number Placeholder 3"/>
          <p:cNvSpPr>
            <a:spLocks noGrp="1"/>
          </p:cNvSpPr>
          <p:nvPr>
            <p:ph type="sldNum" sz="quarter" idx="10"/>
          </p:nvPr>
        </p:nvSpPr>
        <p:spPr/>
        <p:txBody>
          <a:bodyPr/>
          <a:lstStyle/>
          <a:p>
            <a:fld id="{B56DECCB-EB4D-4BEE-8A6F-BECBFC029EAA}" type="slidenum">
              <a:rPr lang="bg-BG" smtClean="0"/>
              <a:t>12</a:t>
            </a:fld>
            <a:endParaRPr lang="bg-BG"/>
          </a:p>
        </p:txBody>
      </p:sp>
    </p:spTree>
    <p:extLst>
      <p:ext uri="{BB962C8B-B14F-4D97-AF65-F5344CB8AC3E}">
        <p14:creationId xmlns:p14="http://schemas.microsoft.com/office/powerpoint/2010/main" val="29604601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Hybrid inheritance</a:t>
            </a:r>
          </a:p>
          <a:p>
            <a:r>
              <a:rPr lang="en-US" dirty="0"/>
              <a:t>a mix of two or more of the above types of inheritance.</a:t>
            </a:r>
          </a:p>
          <a:p>
            <a:endParaRPr lang="en-US" dirty="0"/>
          </a:p>
          <a:p>
            <a:r>
              <a:rPr lang="en-US" dirty="0"/>
              <a:t>Usually where our projects get the need of massive re-factoring…</a:t>
            </a:r>
            <a:endParaRPr lang="en-GB" dirty="0"/>
          </a:p>
        </p:txBody>
      </p:sp>
      <p:sp>
        <p:nvSpPr>
          <p:cNvPr id="4" name="Slide Number Placeholder 3"/>
          <p:cNvSpPr>
            <a:spLocks noGrp="1"/>
          </p:cNvSpPr>
          <p:nvPr>
            <p:ph type="sldNum" sz="quarter" idx="10"/>
          </p:nvPr>
        </p:nvSpPr>
        <p:spPr/>
        <p:txBody>
          <a:bodyPr/>
          <a:lstStyle/>
          <a:p>
            <a:fld id="{B56DECCB-EB4D-4BEE-8A6F-BECBFC029EAA}" type="slidenum">
              <a:rPr lang="bg-BG" smtClean="0"/>
              <a:t>15</a:t>
            </a:fld>
            <a:endParaRPr lang="bg-BG"/>
          </a:p>
        </p:txBody>
      </p:sp>
    </p:spTree>
    <p:extLst>
      <p:ext uri="{BB962C8B-B14F-4D97-AF65-F5344CB8AC3E}">
        <p14:creationId xmlns:p14="http://schemas.microsoft.com/office/powerpoint/2010/main" val="2791238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not else,</a:t>
            </a:r>
            <a:r>
              <a:rPr lang="en-US" baseline="0" dirty="0"/>
              <a:t> it makes up for quite a lot shorter title </a:t>
            </a:r>
            <a:r>
              <a:rPr lang="en-US" baseline="0" dirty="0">
                <a:sym typeface="Wingdings" panose="05000000000000000000" pitchFamily="2" charset="2"/>
              </a:rPr>
              <a:t> </a:t>
            </a:r>
            <a:endParaRPr lang="en-GB" dirty="0"/>
          </a:p>
        </p:txBody>
      </p:sp>
      <p:sp>
        <p:nvSpPr>
          <p:cNvPr id="4" name="Slide Number Placeholder 3"/>
          <p:cNvSpPr>
            <a:spLocks noGrp="1"/>
          </p:cNvSpPr>
          <p:nvPr>
            <p:ph type="sldNum" sz="quarter" idx="10"/>
          </p:nvPr>
        </p:nvSpPr>
        <p:spPr/>
        <p:txBody>
          <a:bodyPr/>
          <a:lstStyle/>
          <a:p>
            <a:fld id="{B56DECCB-EB4D-4BEE-8A6F-BECBFC029EAA}" type="slidenum">
              <a:rPr lang="bg-BG" smtClean="0"/>
              <a:t>17</a:t>
            </a:fld>
            <a:endParaRPr lang="bg-BG"/>
          </a:p>
        </p:txBody>
      </p:sp>
    </p:spTree>
    <p:extLst>
      <p:ext uri="{BB962C8B-B14F-4D97-AF65-F5344CB8AC3E}">
        <p14:creationId xmlns:p14="http://schemas.microsoft.com/office/powerpoint/2010/main" val="23132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Classes are a design pattern. Many languages provide syntax which enables natural class-oriented software design. JS also has a similar syntax, but it behaves </a:t>
            </a:r>
            <a:r>
              <a:rPr lang="en-US" sz="1200" b="1" i="0" kern="1200" dirty="0">
                <a:solidFill>
                  <a:schemeClr val="tx1"/>
                </a:solidFill>
                <a:effectLst/>
                <a:latin typeface="+mn-lt"/>
                <a:ea typeface="+mn-ea"/>
                <a:cs typeface="+mn-cs"/>
              </a:rPr>
              <a:t>very differently</a:t>
            </a:r>
            <a:r>
              <a:rPr lang="en-US" sz="1200" b="0" i="0" kern="1200" dirty="0">
                <a:solidFill>
                  <a:schemeClr val="tx1"/>
                </a:solidFill>
                <a:effectLst/>
                <a:latin typeface="+mn-lt"/>
                <a:ea typeface="+mn-ea"/>
                <a:cs typeface="+mn-cs"/>
              </a:rPr>
              <a:t> from what you're used to with classes in those other languages.</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Classes mean copies.</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traditional classes are instantiated, a copy of behavior from class to instance occurs. When classes are inherited, a copy of behavior from parent to child also occurs.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Polymorphism </a:t>
            </a:r>
            <a:r>
              <a:rPr lang="en-US" sz="1200" b="0" i="1" kern="1200" dirty="0">
                <a:solidFill>
                  <a:schemeClr val="tx1"/>
                </a:solidFill>
                <a:effectLst/>
                <a:latin typeface="+mn-lt"/>
                <a:ea typeface="+mn-ea"/>
                <a:cs typeface="+mn-cs"/>
              </a:rPr>
              <a:t>(having different functions at multiple levels of an inheritance chain with the same name) </a:t>
            </a:r>
            <a:r>
              <a:rPr lang="en-US" sz="1200" b="0" i="0" kern="1200" dirty="0">
                <a:solidFill>
                  <a:schemeClr val="tx1"/>
                </a:solidFill>
                <a:effectLst/>
                <a:latin typeface="+mn-lt"/>
                <a:ea typeface="+mn-ea"/>
                <a:cs typeface="+mn-cs"/>
              </a:rPr>
              <a:t>may seem like it implies a referential relative link from child back to parent, but it's still just a result of copy behavior.</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JavaScript </a:t>
            </a:r>
            <a:r>
              <a:rPr lang="en-US" sz="1200" b="1" i="0" kern="1200" dirty="0">
                <a:solidFill>
                  <a:schemeClr val="tx1"/>
                </a:solidFill>
                <a:effectLst/>
                <a:latin typeface="+mn-lt"/>
                <a:ea typeface="+mn-ea"/>
                <a:cs typeface="+mn-cs"/>
              </a:rPr>
              <a:t>does not automatically</a:t>
            </a:r>
            <a:r>
              <a:rPr lang="en-US" sz="1200" b="0" i="0" kern="1200" dirty="0">
                <a:solidFill>
                  <a:schemeClr val="tx1"/>
                </a:solidFill>
                <a:effectLst/>
                <a:latin typeface="+mn-lt"/>
                <a:ea typeface="+mn-ea"/>
                <a:cs typeface="+mn-cs"/>
              </a:rPr>
              <a:t> create copies (as classes imply) between objects.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sz="1200" b="0" i="0" kern="1200" dirty="0" err="1">
                <a:solidFill>
                  <a:schemeClr val="tx1"/>
                </a:solidFill>
                <a:effectLst/>
                <a:latin typeface="+mn-lt"/>
                <a:ea typeface="+mn-ea"/>
                <a:cs typeface="+mn-cs"/>
              </a:rPr>
              <a:t>mixin</a:t>
            </a:r>
            <a:r>
              <a:rPr lang="en-US" sz="1200" b="0" i="0" kern="1200" dirty="0">
                <a:solidFill>
                  <a:schemeClr val="tx1"/>
                </a:solidFill>
                <a:effectLst/>
                <a:latin typeface="+mn-lt"/>
                <a:ea typeface="+mn-ea"/>
                <a:cs typeface="+mn-cs"/>
              </a:rPr>
              <a:t> pattern (both explicit and implicit) is often used to </a:t>
            </a:r>
            <a:r>
              <a:rPr lang="en-US" sz="1200" b="0" i="1" kern="1200" dirty="0">
                <a:solidFill>
                  <a:schemeClr val="tx1"/>
                </a:solidFill>
                <a:effectLst/>
                <a:latin typeface="+mn-lt"/>
                <a:ea typeface="+mn-ea"/>
                <a:cs typeface="+mn-cs"/>
              </a:rPr>
              <a:t>sort of</a:t>
            </a:r>
            <a:r>
              <a:rPr lang="en-US" sz="1200" b="0" i="0" kern="1200" dirty="0">
                <a:solidFill>
                  <a:schemeClr val="tx1"/>
                </a:solidFill>
                <a:effectLst/>
                <a:latin typeface="+mn-lt"/>
                <a:ea typeface="+mn-ea"/>
                <a:cs typeface="+mn-cs"/>
              </a:rPr>
              <a:t> emulate class copy behavior, but this usually leads to ugly and brittle syntax like explicit pseudo-polymorphism (</a:t>
            </a:r>
            <a:r>
              <a:rPr lang="en-US" sz="1200" b="0" i="0" kern="1200" dirty="0" err="1">
                <a:solidFill>
                  <a:schemeClr val="tx1"/>
                </a:solidFill>
                <a:effectLst/>
                <a:latin typeface="+mn-lt"/>
                <a:ea typeface="+mn-ea"/>
                <a:cs typeface="+mn-cs"/>
              </a:rPr>
              <a:t>OtherObj.methodName.call</a:t>
            </a:r>
            <a:r>
              <a:rPr lang="en-US" sz="1200" b="0" i="0" kern="1200" dirty="0">
                <a:solidFill>
                  <a:schemeClr val="tx1"/>
                </a:solidFill>
                <a:effectLst/>
                <a:latin typeface="+mn-lt"/>
                <a:ea typeface="+mn-ea"/>
                <a:cs typeface="+mn-cs"/>
              </a:rPr>
              <a:t>(this, ...)), which often results in harder to understand and maintain code.</a:t>
            </a:r>
          </a:p>
          <a:p>
            <a:r>
              <a:rPr lang="en-US" sz="1200" b="0" i="0" kern="1200" dirty="0">
                <a:solidFill>
                  <a:schemeClr val="tx1"/>
                </a:solidFill>
                <a:effectLst/>
                <a:latin typeface="+mn-lt"/>
                <a:ea typeface="+mn-ea"/>
                <a:cs typeface="+mn-cs"/>
              </a:rPr>
              <a:t>Explicit </a:t>
            </a:r>
            <a:r>
              <a:rPr lang="en-US" sz="1200" b="0" i="0" kern="1200" dirty="0" err="1">
                <a:solidFill>
                  <a:schemeClr val="tx1"/>
                </a:solidFill>
                <a:effectLst/>
                <a:latin typeface="+mn-lt"/>
                <a:ea typeface="+mn-ea"/>
                <a:cs typeface="+mn-cs"/>
              </a:rPr>
              <a:t>mixins</a:t>
            </a:r>
            <a:r>
              <a:rPr lang="en-US" sz="1200" b="0" i="0" kern="1200" dirty="0">
                <a:solidFill>
                  <a:schemeClr val="tx1"/>
                </a:solidFill>
                <a:effectLst/>
                <a:latin typeface="+mn-lt"/>
                <a:ea typeface="+mn-ea"/>
                <a:cs typeface="+mn-cs"/>
              </a:rPr>
              <a:t> are also not exactly the same as class </a:t>
            </a:r>
            <a:r>
              <a:rPr lang="en-US" sz="1200" b="0" i="1" kern="1200" dirty="0">
                <a:solidFill>
                  <a:schemeClr val="tx1"/>
                </a:solidFill>
                <a:effectLst/>
                <a:latin typeface="+mn-lt"/>
                <a:ea typeface="+mn-ea"/>
                <a:cs typeface="+mn-cs"/>
              </a:rPr>
              <a:t>copy</a:t>
            </a:r>
            <a:r>
              <a:rPr lang="en-US" sz="1200" b="0" i="0" kern="1200" dirty="0">
                <a:solidFill>
                  <a:schemeClr val="tx1"/>
                </a:solidFill>
                <a:effectLst/>
                <a:latin typeface="+mn-lt"/>
                <a:ea typeface="+mn-ea"/>
                <a:cs typeface="+mn-cs"/>
              </a:rPr>
              <a:t>, since objects (and functions!) only have shared references duplicated, not the objects/functions duplicated themselves. Not paying attention to such nuance is the source of a variety of </a:t>
            </a:r>
            <a:r>
              <a:rPr lang="en-US" sz="1200" b="0" i="0" kern="1200" dirty="0" err="1">
                <a:solidFill>
                  <a:schemeClr val="tx1"/>
                </a:solidFill>
                <a:effectLst/>
                <a:latin typeface="+mn-lt"/>
                <a:ea typeface="+mn-ea"/>
                <a:cs typeface="+mn-cs"/>
              </a:rPr>
              <a:t>gotchas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general, faking classes in JS often sets more landmines for future coding than solving present </a:t>
            </a:r>
            <a:r>
              <a:rPr lang="en-US" sz="1200" b="0" i="1" kern="1200" dirty="0">
                <a:solidFill>
                  <a:schemeClr val="tx1"/>
                </a:solidFill>
                <a:effectLst/>
                <a:latin typeface="+mn-lt"/>
                <a:ea typeface="+mn-ea"/>
                <a:cs typeface="+mn-cs"/>
              </a:rPr>
              <a:t>real</a:t>
            </a:r>
            <a:r>
              <a:rPr lang="en-US" sz="1200" b="0" i="0" kern="1200" dirty="0">
                <a:solidFill>
                  <a:schemeClr val="tx1"/>
                </a:solidFill>
                <a:effectLst/>
                <a:latin typeface="+mn-lt"/>
                <a:ea typeface="+mn-ea"/>
                <a:cs typeface="+mn-cs"/>
              </a:rPr>
              <a:t> problems.</a:t>
            </a:r>
          </a:p>
          <a:p>
            <a:endParaRPr lang="bg-BG" dirty="0"/>
          </a:p>
        </p:txBody>
      </p:sp>
      <p:sp>
        <p:nvSpPr>
          <p:cNvPr id="4" name="Slide Number Placeholder 3"/>
          <p:cNvSpPr>
            <a:spLocks noGrp="1"/>
          </p:cNvSpPr>
          <p:nvPr>
            <p:ph type="sldNum" sz="quarter" idx="10"/>
          </p:nvPr>
        </p:nvSpPr>
        <p:spPr/>
        <p:txBody>
          <a:bodyPr/>
          <a:lstStyle/>
          <a:p>
            <a:fld id="{B56DECCB-EB4D-4BEE-8A6F-BECBFC029EAA}" type="slidenum">
              <a:rPr lang="bg-BG" smtClean="0"/>
              <a:t>18</a:t>
            </a:fld>
            <a:endParaRPr lang="bg-BG"/>
          </a:p>
        </p:txBody>
      </p:sp>
    </p:spTree>
    <p:extLst>
      <p:ext uri="{BB962C8B-B14F-4D97-AF65-F5344CB8AC3E}">
        <p14:creationId xmlns:p14="http://schemas.microsoft.com/office/powerpoint/2010/main" val="1773411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56DECCB-EB4D-4BEE-8A6F-BECBFC029EAA}" type="slidenum">
              <a:rPr lang="bg-BG" smtClean="0"/>
              <a:t>22</a:t>
            </a:fld>
            <a:endParaRPr lang="bg-BG"/>
          </a:p>
        </p:txBody>
      </p:sp>
    </p:spTree>
    <p:extLst>
      <p:ext uri="{BB962C8B-B14F-4D97-AF65-F5344CB8AC3E}">
        <p14:creationId xmlns:p14="http://schemas.microsoft.com/office/powerpoint/2010/main" val="2503195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a:t>
            </a:r>
            <a:r>
              <a:rPr lang="en-US" baseline="0" dirty="0"/>
              <a:t> the fact that you can only do</a:t>
            </a:r>
          </a:p>
          <a:p>
            <a:pPr marL="171450" indent="-171450">
              <a:buFontTx/>
              <a:buChar char="-"/>
            </a:pPr>
            <a:r>
              <a:rPr lang="en-US" baseline="0" dirty="0"/>
              <a:t>Single</a:t>
            </a:r>
          </a:p>
          <a:p>
            <a:pPr marL="171450" indent="-171450">
              <a:buFontTx/>
              <a:buChar char="-"/>
            </a:pPr>
            <a:r>
              <a:rPr lang="en-US" baseline="0" dirty="0"/>
              <a:t>Multilevel</a:t>
            </a:r>
          </a:p>
          <a:p>
            <a:pPr marL="0" indent="0">
              <a:buFontTx/>
              <a:buNone/>
            </a:pPr>
            <a:endParaRPr lang="en-US" baseline="0" dirty="0"/>
          </a:p>
          <a:p>
            <a:pPr marL="0" indent="0">
              <a:buFontTx/>
              <a:buNone/>
            </a:pPr>
            <a:r>
              <a:rPr lang="en-US" baseline="0" dirty="0"/>
              <a:t>Inheritance and not multiple</a:t>
            </a:r>
            <a:endParaRPr lang="bg-BG" dirty="0"/>
          </a:p>
        </p:txBody>
      </p:sp>
      <p:sp>
        <p:nvSpPr>
          <p:cNvPr id="4" name="Slide Number Placeholder 3"/>
          <p:cNvSpPr>
            <a:spLocks noGrp="1"/>
          </p:cNvSpPr>
          <p:nvPr>
            <p:ph type="sldNum" sz="quarter" idx="10"/>
          </p:nvPr>
        </p:nvSpPr>
        <p:spPr/>
        <p:txBody>
          <a:bodyPr/>
          <a:lstStyle/>
          <a:p>
            <a:fld id="{B56DECCB-EB4D-4BEE-8A6F-BECBFC029EAA}" type="slidenum">
              <a:rPr lang="bg-BG" smtClean="0"/>
              <a:t>23</a:t>
            </a:fld>
            <a:endParaRPr lang="bg-BG"/>
          </a:p>
        </p:txBody>
      </p:sp>
    </p:spTree>
    <p:extLst>
      <p:ext uri="{BB962C8B-B14F-4D97-AF65-F5344CB8AC3E}">
        <p14:creationId xmlns:p14="http://schemas.microsoft.com/office/powerpoint/2010/main" val="10558475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FE1941C3-FDC9-43D9-9546-01FB4BF43ADD}" type="slidenum">
              <a:rPr lang="bg-BG" smtClean="0"/>
              <a:t>25</a:t>
            </a:fld>
            <a:endParaRPr lang="bg-BG"/>
          </a:p>
        </p:txBody>
      </p:sp>
    </p:spTree>
    <p:extLst>
      <p:ext uri="{BB962C8B-B14F-4D97-AF65-F5344CB8AC3E}">
        <p14:creationId xmlns:p14="http://schemas.microsoft.com/office/powerpoint/2010/main" val="1261776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56DECCB-EB4D-4BEE-8A6F-BECBFC029EAA}" type="slidenum">
              <a:rPr lang="bg-BG" smtClean="0"/>
              <a:t>28</a:t>
            </a:fld>
            <a:endParaRPr lang="bg-BG"/>
          </a:p>
        </p:txBody>
      </p:sp>
    </p:spTree>
    <p:extLst>
      <p:ext uri="{BB962C8B-B14F-4D97-AF65-F5344CB8AC3E}">
        <p14:creationId xmlns:p14="http://schemas.microsoft.com/office/powerpoint/2010/main" val="2930821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What's this?</a:t>
            </a: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this</a:t>
            </a:r>
            <a:r>
              <a:rPr lang="en-US" sz="1200" b="0" i="0" kern="1200" dirty="0">
                <a:solidFill>
                  <a:schemeClr val="tx1"/>
                </a:solidFill>
                <a:effectLst/>
                <a:latin typeface="+mn-lt"/>
                <a:ea typeface="+mn-ea"/>
                <a:cs typeface="+mn-cs"/>
              </a:rPr>
              <a:t> is </a:t>
            </a:r>
            <a:r>
              <a:rPr lang="en-US" sz="1200" b="1" i="0" kern="1200" dirty="0">
                <a:solidFill>
                  <a:schemeClr val="tx1"/>
                </a:solidFill>
                <a:effectLst/>
                <a:latin typeface="+mn-lt"/>
                <a:ea typeface="+mn-ea"/>
                <a:cs typeface="+mn-cs"/>
              </a:rPr>
              <a:t>not an author-time binding</a:t>
            </a:r>
            <a:r>
              <a:rPr lang="en-US" sz="1200" b="0" i="0" kern="1200" dirty="0">
                <a:solidFill>
                  <a:schemeClr val="tx1"/>
                </a:solidFill>
                <a:effectLst/>
                <a:latin typeface="+mn-lt"/>
                <a:ea typeface="+mn-ea"/>
                <a:cs typeface="+mn-cs"/>
              </a:rPr>
              <a:t> but a </a:t>
            </a:r>
            <a:r>
              <a:rPr lang="en-US" sz="1200" b="1" i="0" kern="1200" dirty="0">
                <a:solidFill>
                  <a:schemeClr val="tx1"/>
                </a:solidFill>
                <a:effectLst/>
                <a:latin typeface="+mn-lt"/>
                <a:ea typeface="+mn-ea"/>
                <a:cs typeface="+mn-cs"/>
              </a:rPr>
              <a:t>runtime binding</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is contextual based on the conditions of the function's invocation. this binding has nothing to do with where a function is declared, but has instead everything to do with the manner in which the function is called.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a function is invoked, an activation record</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execution context) is created.</a:t>
            </a:r>
          </a:p>
          <a:p>
            <a:pPr marL="171450" indent="-171450">
              <a:buFontTx/>
              <a:buChar char="-"/>
            </a:pPr>
            <a:r>
              <a:rPr lang="en-US" sz="1200" b="0" i="0" kern="1200" dirty="0">
                <a:solidFill>
                  <a:schemeClr val="tx1"/>
                </a:solidFill>
                <a:effectLst/>
                <a:latin typeface="+mn-lt"/>
                <a:ea typeface="+mn-ea"/>
                <a:cs typeface="+mn-cs"/>
              </a:rPr>
              <a:t>where the function was called from (the call-stack)</a:t>
            </a:r>
          </a:p>
          <a:p>
            <a:pPr marL="171450" indent="-171450">
              <a:buFontTx/>
              <a:buChar char="-"/>
            </a:pPr>
            <a:r>
              <a:rPr lang="en-US" sz="1200" b="0" i="1" kern="1200" dirty="0">
                <a:solidFill>
                  <a:schemeClr val="tx1"/>
                </a:solidFill>
                <a:effectLst/>
                <a:latin typeface="+mn-lt"/>
                <a:ea typeface="+mn-ea"/>
                <a:cs typeface="+mn-cs"/>
              </a:rPr>
              <a:t>how</a:t>
            </a:r>
            <a:r>
              <a:rPr lang="en-US" sz="1200" b="0" i="0" kern="1200" dirty="0">
                <a:solidFill>
                  <a:schemeClr val="tx1"/>
                </a:solidFill>
                <a:effectLst/>
                <a:latin typeface="+mn-lt"/>
                <a:ea typeface="+mn-ea"/>
                <a:cs typeface="+mn-cs"/>
              </a:rPr>
              <a:t> the function was invoked</a:t>
            </a:r>
          </a:p>
          <a:p>
            <a:pPr marL="171450" indent="-171450">
              <a:buFontTx/>
              <a:buChar char="-"/>
            </a:pPr>
            <a:r>
              <a:rPr lang="en-US" sz="1200" b="0" i="0" kern="1200" dirty="0">
                <a:solidFill>
                  <a:schemeClr val="tx1"/>
                </a:solidFill>
                <a:effectLst/>
                <a:latin typeface="+mn-lt"/>
                <a:ea typeface="+mn-ea"/>
                <a:cs typeface="+mn-cs"/>
              </a:rPr>
              <a:t>what parameters were passed</a:t>
            </a:r>
          </a:p>
          <a:p>
            <a:pPr marL="171450" indent="-171450">
              <a:buFontTx/>
              <a:buChar char="-"/>
            </a:pPr>
            <a:r>
              <a:rPr lang="en-US" sz="1200" b="0" i="0" kern="1200" dirty="0">
                <a:solidFill>
                  <a:schemeClr val="tx1"/>
                </a:solidFill>
                <a:effectLst/>
                <a:latin typeface="+mn-lt"/>
                <a:ea typeface="+mn-ea"/>
                <a:cs typeface="+mn-cs"/>
              </a:rPr>
              <a:t>one of the properties of this record is the this reference which will be used for the duration of that function's execution.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Review</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constant source of confusion</a:t>
            </a:r>
            <a:endParaRPr lang="bg-BG" sz="1200" b="0" i="0" kern="1200" dirty="0">
              <a:solidFill>
                <a:schemeClr val="tx1"/>
              </a:solidFill>
              <a:effectLst/>
              <a:latin typeface="+mn-lt"/>
              <a:ea typeface="+mn-ea"/>
              <a:cs typeface="+mn-cs"/>
            </a:endParaRPr>
          </a:p>
          <a:p>
            <a:pPr marL="171450" indent="-171450">
              <a:buFontTx/>
              <a:buChar char="-"/>
            </a:pPr>
            <a:r>
              <a:rPr lang="en-US" sz="1200" b="0" i="0" kern="1200" dirty="0">
                <a:solidFill>
                  <a:schemeClr val="tx1"/>
                </a:solidFill>
                <a:effectLst/>
                <a:latin typeface="+mn-lt"/>
                <a:ea typeface="+mn-ea"/>
                <a:cs typeface="+mn-cs"/>
              </a:rPr>
              <a:t>trial-and-error</a:t>
            </a:r>
            <a:r>
              <a:rPr lang="bg-BG"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and blind copy-n-paste from Stack Overflow answers</a:t>
            </a:r>
          </a:p>
          <a:p>
            <a:pPr marL="0" indent="0">
              <a:buFontTx/>
              <a:buNone/>
            </a:pP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To learn this, you first have to learn what this is </a:t>
            </a:r>
            <a:r>
              <a:rPr lang="en-US" sz="1200" b="0" i="1" kern="1200" dirty="0">
                <a:solidFill>
                  <a:schemeClr val="tx1"/>
                </a:solidFill>
                <a:effectLst/>
                <a:latin typeface="+mn-lt"/>
                <a:ea typeface="+mn-ea"/>
                <a:cs typeface="+mn-cs"/>
              </a:rPr>
              <a:t>not</a:t>
            </a:r>
            <a:r>
              <a:rPr lang="en-US" sz="1200" b="0" i="0" kern="1200" dirty="0">
                <a:solidFill>
                  <a:schemeClr val="tx1"/>
                </a:solidFill>
                <a:effectLst/>
                <a:latin typeface="+mn-lt"/>
                <a:ea typeface="+mn-ea"/>
                <a:cs typeface="+mn-cs"/>
              </a:rPr>
              <a:t>, despite any assumptions or misconceptions that may lead you down those paths. this is neither a reference to the function itself, nor is it a reference to the function's </a:t>
            </a:r>
            <a:r>
              <a:rPr lang="en-US" sz="1200" b="0" i="1" kern="1200" dirty="0">
                <a:solidFill>
                  <a:schemeClr val="tx1"/>
                </a:solidFill>
                <a:effectLst/>
                <a:latin typeface="+mn-lt"/>
                <a:ea typeface="+mn-ea"/>
                <a:cs typeface="+mn-cs"/>
              </a:rPr>
              <a:t>lexical</a:t>
            </a:r>
            <a:r>
              <a:rPr lang="en-US" sz="1200" b="0" i="0" kern="1200" dirty="0">
                <a:solidFill>
                  <a:schemeClr val="tx1"/>
                </a:solidFill>
                <a:effectLst/>
                <a:latin typeface="+mn-lt"/>
                <a:ea typeface="+mn-ea"/>
                <a:cs typeface="+mn-cs"/>
              </a:rPr>
              <a:t> scope.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actually a binding that is made when a function is invoked, and </a:t>
            </a:r>
            <a:r>
              <a:rPr lang="en-US" sz="1200" b="0" i="1" kern="1200" dirty="0">
                <a:solidFill>
                  <a:schemeClr val="tx1"/>
                </a:solidFill>
                <a:effectLst/>
                <a:latin typeface="+mn-lt"/>
                <a:ea typeface="+mn-ea"/>
                <a:cs typeface="+mn-cs"/>
              </a:rPr>
              <a:t>what</a:t>
            </a:r>
            <a:r>
              <a:rPr lang="en-US" sz="1200" b="0" i="0" kern="1200" dirty="0">
                <a:solidFill>
                  <a:schemeClr val="tx1"/>
                </a:solidFill>
                <a:effectLst/>
                <a:latin typeface="+mn-lt"/>
                <a:ea typeface="+mn-ea"/>
                <a:cs typeface="+mn-cs"/>
              </a:rPr>
              <a:t> it references is determined entirely by the call-site where the function is called.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Determining the this binding for an executing function requires finding the direct call-site of that function. Once examined, four rules can be applied to the call-site, in </a:t>
            </a:r>
            <a:r>
              <a:rPr lang="en-US" sz="1200" b="0" i="1" kern="1200" dirty="0">
                <a:solidFill>
                  <a:schemeClr val="tx1"/>
                </a:solidFill>
                <a:effectLst/>
                <a:latin typeface="+mn-lt"/>
                <a:ea typeface="+mn-ea"/>
                <a:cs typeface="+mn-cs"/>
              </a:rPr>
              <a:t>this</a:t>
            </a:r>
            <a:r>
              <a:rPr lang="en-US" sz="1200" b="0" i="0" kern="1200" dirty="0">
                <a:solidFill>
                  <a:schemeClr val="tx1"/>
                </a:solidFill>
                <a:effectLst/>
                <a:latin typeface="+mn-lt"/>
                <a:ea typeface="+mn-ea"/>
                <a:cs typeface="+mn-cs"/>
              </a:rPr>
              <a:t> order of precedence:</a:t>
            </a:r>
          </a:p>
          <a:p>
            <a:r>
              <a:rPr lang="en-US" sz="1200" b="1" i="0" kern="1200" dirty="0">
                <a:solidFill>
                  <a:schemeClr val="tx1"/>
                </a:solidFill>
                <a:effectLst/>
                <a:latin typeface="+mn-lt"/>
                <a:ea typeface="+mn-ea"/>
                <a:cs typeface="+mn-cs"/>
              </a:rPr>
              <a:t>1. Called with new? Use the newly constructed object.</a:t>
            </a:r>
          </a:p>
          <a:p>
            <a:r>
              <a:rPr lang="en-US" sz="1200" b="1" i="0" kern="1200" dirty="0">
                <a:solidFill>
                  <a:schemeClr val="tx1"/>
                </a:solidFill>
                <a:effectLst/>
                <a:latin typeface="+mn-lt"/>
                <a:ea typeface="+mn-ea"/>
                <a:cs typeface="+mn-cs"/>
              </a:rPr>
              <a:t>2. Called with call or apply (or bind)? Use the specified object.</a:t>
            </a:r>
          </a:p>
          <a:p>
            <a:r>
              <a:rPr lang="en-US" sz="1200" b="1" i="0" kern="1200" dirty="0">
                <a:solidFill>
                  <a:schemeClr val="tx1"/>
                </a:solidFill>
                <a:effectLst/>
                <a:latin typeface="+mn-lt"/>
                <a:ea typeface="+mn-ea"/>
                <a:cs typeface="+mn-cs"/>
              </a:rPr>
              <a:t>3. Called with a context object owning the call? Use that context object.</a:t>
            </a:r>
          </a:p>
          <a:p>
            <a:r>
              <a:rPr lang="en-US" sz="1200" b="1" i="0" kern="1200" dirty="0">
                <a:solidFill>
                  <a:schemeClr val="tx1"/>
                </a:solidFill>
                <a:effectLst/>
                <a:latin typeface="+mn-lt"/>
                <a:ea typeface="+mn-ea"/>
                <a:cs typeface="+mn-cs"/>
              </a:rPr>
              <a:t>4. Default: undefined in strict mode, global object otherwise.</a:t>
            </a:r>
          </a:p>
          <a:p>
            <a:r>
              <a:rPr lang="en-US" sz="1200" b="1" i="0" kern="1200" dirty="0">
                <a:solidFill>
                  <a:schemeClr val="tx1"/>
                </a:solidFill>
                <a:effectLst/>
                <a:latin typeface="+mn-lt"/>
                <a:ea typeface="+mn-ea"/>
                <a:cs typeface="+mn-cs"/>
              </a:rPr>
              <a:t>5.</a:t>
            </a:r>
            <a:r>
              <a:rPr lang="en-US" sz="1200" b="1" i="0" kern="1200" baseline="0" dirty="0">
                <a:solidFill>
                  <a:schemeClr val="tx1"/>
                </a:solidFill>
                <a:effectLst/>
                <a:latin typeface="+mn-lt"/>
                <a:ea typeface="+mn-ea"/>
                <a:cs typeface="+mn-cs"/>
              </a:rPr>
              <a:t> ES6 arrow functions bind to the lexical scope</a:t>
            </a:r>
            <a:endParaRPr lang="en-US" sz="1200" b="1"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 careful of accidental/unintentional invoking of the </a:t>
            </a:r>
            <a:r>
              <a:rPr lang="en-US" sz="1200" b="0" i="1" kern="1200" dirty="0">
                <a:solidFill>
                  <a:schemeClr val="tx1"/>
                </a:solidFill>
                <a:effectLst/>
                <a:latin typeface="+mn-lt"/>
                <a:ea typeface="+mn-ea"/>
                <a:cs typeface="+mn-cs"/>
              </a:rPr>
              <a:t>default binding</a:t>
            </a:r>
            <a:r>
              <a:rPr lang="en-US" sz="1200" b="0" i="0" kern="1200" dirty="0">
                <a:solidFill>
                  <a:schemeClr val="tx1"/>
                </a:solidFill>
                <a:effectLst/>
                <a:latin typeface="+mn-lt"/>
                <a:ea typeface="+mn-ea"/>
                <a:cs typeface="+mn-cs"/>
              </a:rPr>
              <a:t> rule.</a:t>
            </a:r>
          </a:p>
          <a:p>
            <a:endParaRPr lang="en-GB" dirty="0"/>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56DECCB-EB4D-4BEE-8A6F-BECBFC029EAA}" type="slidenum">
              <a:rPr lang="bg-BG" smtClean="0"/>
              <a:t>29</a:t>
            </a:fld>
            <a:endParaRPr lang="bg-BG"/>
          </a:p>
        </p:txBody>
      </p:sp>
    </p:spTree>
    <p:extLst>
      <p:ext uri="{BB962C8B-B14F-4D97-AF65-F5344CB8AC3E}">
        <p14:creationId xmlns:p14="http://schemas.microsoft.com/office/powerpoint/2010/main" val="34181912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not else,</a:t>
            </a:r>
            <a:r>
              <a:rPr lang="en-US" baseline="0" dirty="0"/>
              <a:t> it makes up for quite a lot shorter title </a:t>
            </a:r>
            <a:r>
              <a:rPr lang="en-US" baseline="0" dirty="0">
                <a:sym typeface="Wingdings" panose="05000000000000000000" pitchFamily="2" charset="2"/>
              </a:rPr>
              <a:t> </a:t>
            </a:r>
            <a:endParaRPr lang="en-GB" dirty="0"/>
          </a:p>
        </p:txBody>
      </p:sp>
      <p:sp>
        <p:nvSpPr>
          <p:cNvPr id="4" name="Slide Number Placeholder 3"/>
          <p:cNvSpPr>
            <a:spLocks noGrp="1"/>
          </p:cNvSpPr>
          <p:nvPr>
            <p:ph type="sldNum" sz="quarter" idx="10"/>
          </p:nvPr>
        </p:nvSpPr>
        <p:spPr/>
        <p:txBody>
          <a:bodyPr/>
          <a:lstStyle/>
          <a:p>
            <a:fld id="{B56DECCB-EB4D-4BEE-8A6F-BECBFC029EAA}" type="slidenum">
              <a:rPr lang="bg-BG" smtClean="0"/>
              <a:t>30</a:t>
            </a:fld>
            <a:endParaRPr lang="bg-BG"/>
          </a:p>
        </p:txBody>
      </p:sp>
    </p:spTree>
    <p:extLst>
      <p:ext uri="{BB962C8B-B14F-4D97-AF65-F5344CB8AC3E}">
        <p14:creationId xmlns:p14="http://schemas.microsoft.com/office/powerpoint/2010/main" val="811062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dirty="0">
                <a:sym typeface="Wingdings" panose="05000000000000000000" pitchFamily="2" charset="2"/>
              </a:rPr>
              <a:t>Post presenting myself…:</a:t>
            </a:r>
          </a:p>
          <a:p>
            <a:endParaRPr lang="en-US" sz="1200" baseline="0" dirty="0">
              <a:sym typeface="Wingdings" panose="05000000000000000000" pitchFamily="2" charset="2"/>
            </a:endParaRPr>
          </a:p>
          <a:p>
            <a:r>
              <a:rPr lang="en-US" sz="1200" baseline="0" dirty="0">
                <a:sym typeface="Wingdings" panose="05000000000000000000" pitchFamily="2" charset="2"/>
              </a:rPr>
              <a:t>Actually in these 4 words (state the words) there is quite a lot of stuff, so let’s split them a bit and start by understanding what inheritance really means.</a:t>
            </a:r>
            <a:endParaRPr lang="en-GB" sz="1200" dirty="0"/>
          </a:p>
          <a:p>
            <a:endParaRPr lang="en-GB" dirty="0"/>
          </a:p>
        </p:txBody>
      </p:sp>
      <p:sp>
        <p:nvSpPr>
          <p:cNvPr id="4" name="Slide Number Placeholder 3"/>
          <p:cNvSpPr>
            <a:spLocks noGrp="1"/>
          </p:cNvSpPr>
          <p:nvPr>
            <p:ph type="sldNum" sz="quarter" idx="10"/>
          </p:nvPr>
        </p:nvSpPr>
        <p:spPr/>
        <p:txBody>
          <a:bodyPr/>
          <a:lstStyle/>
          <a:p>
            <a:fld id="{B56DECCB-EB4D-4BEE-8A6F-BECBFC029EAA}" type="slidenum">
              <a:rPr lang="bg-BG" smtClean="0"/>
              <a:t>2</a:t>
            </a:fld>
            <a:endParaRPr lang="bg-BG"/>
          </a:p>
        </p:txBody>
      </p:sp>
    </p:spTree>
    <p:extLst>
      <p:ext uri="{BB962C8B-B14F-4D97-AF65-F5344CB8AC3E}">
        <p14:creationId xmlns:p14="http://schemas.microsoft.com/office/powerpoint/2010/main" val="22766464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Objects in JavaScript have an internal property, denoted in the specification as </a:t>
            </a:r>
            <a:r>
              <a:rPr lang="en-US" dirty="0"/>
              <a:t>[[Prototype]]</a:t>
            </a:r>
            <a:r>
              <a:rPr lang="en-US" sz="1200" b="0" i="0" kern="1200" dirty="0">
                <a:solidFill>
                  <a:schemeClr val="tx1"/>
                </a:solidFill>
                <a:effectLst/>
                <a:latin typeface="+mn-lt"/>
                <a:ea typeface="+mn-ea"/>
                <a:cs typeface="+mn-cs"/>
              </a:rPr>
              <a:t>, which is simply a reference to another object. Almost all objects are given a non-</a:t>
            </a:r>
            <a:r>
              <a:rPr lang="en-US" dirty="0"/>
              <a:t>null</a:t>
            </a:r>
            <a:r>
              <a:rPr lang="en-US" sz="1200" b="0" i="0" kern="1200" dirty="0">
                <a:solidFill>
                  <a:schemeClr val="tx1"/>
                </a:solidFill>
                <a:effectLst/>
                <a:latin typeface="+mn-lt"/>
                <a:ea typeface="+mn-ea"/>
                <a:cs typeface="+mn-cs"/>
              </a:rPr>
              <a:t> value for this property, at the time of their creation.</a:t>
            </a:r>
            <a:endParaRPr lang="en-GB" sz="1200" kern="1200" dirty="0">
              <a:solidFill>
                <a:schemeClr val="tx1"/>
              </a:solidFill>
              <a:effectLst/>
              <a:latin typeface="+mn-lt"/>
              <a:ea typeface="+mn-ea"/>
              <a:cs typeface="+mn-cs"/>
            </a:endParaRP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1. Objects may be created in various ways including via a </a:t>
            </a:r>
            <a:r>
              <a:rPr lang="en-GB" sz="1200" b="1" kern="1200" dirty="0">
                <a:solidFill>
                  <a:schemeClr val="tx1"/>
                </a:solidFill>
                <a:effectLst/>
                <a:latin typeface="+mn-lt"/>
                <a:ea typeface="+mn-ea"/>
                <a:cs typeface="+mn-cs"/>
              </a:rPr>
              <a:t>literal</a:t>
            </a:r>
            <a:r>
              <a:rPr lang="en-GB" sz="1200" kern="1200" dirty="0">
                <a:solidFill>
                  <a:schemeClr val="tx1"/>
                </a:solidFill>
                <a:effectLst/>
                <a:latin typeface="+mn-lt"/>
                <a:ea typeface="+mn-ea"/>
                <a:cs typeface="+mn-cs"/>
              </a:rPr>
              <a:t> notation or via </a:t>
            </a:r>
            <a:r>
              <a:rPr lang="en-GB" sz="1200" b="1" kern="1200" dirty="0">
                <a:solidFill>
                  <a:schemeClr val="tx1"/>
                </a:solidFill>
                <a:effectLst/>
                <a:latin typeface="+mn-lt"/>
                <a:ea typeface="+mn-ea"/>
                <a:cs typeface="+mn-cs"/>
              </a:rPr>
              <a:t>constructors</a:t>
            </a:r>
            <a:r>
              <a:rPr lang="en-GB" sz="1200" kern="1200" dirty="0">
                <a:solidFill>
                  <a:schemeClr val="tx1"/>
                </a:solidFill>
                <a:effectLst/>
                <a:latin typeface="+mn-lt"/>
                <a:ea typeface="+mn-ea"/>
                <a:cs typeface="+mn-cs"/>
              </a:rPr>
              <a:t> which create objects and then execute code that initializes all or part of them by assigning initial values to their properties. Each constructor is a function that has a property named "prototype" that is used to implement prototype‑ based inheritance and shared properties. Objects are created by using constructors in new expressions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2. Every object created by a constructor has an implicit reference (called the object's prototype) to the value of its constructor's "prototype" property.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When </a:t>
            </a:r>
            <a:r>
              <a:rPr lang="en-US" dirty="0"/>
              <a:t>a</a:t>
            </a:r>
            <a:r>
              <a:rPr lang="en-US" sz="1200" b="0" i="0" kern="1200" dirty="0">
                <a:solidFill>
                  <a:schemeClr val="tx1"/>
                </a:solidFill>
                <a:effectLst/>
                <a:latin typeface="+mn-lt"/>
                <a:ea typeface="+mn-ea"/>
                <a:cs typeface="+mn-cs"/>
              </a:rPr>
              <a:t> is created by calling </a:t>
            </a:r>
            <a:r>
              <a:rPr lang="en-US" dirty="0"/>
              <a:t>new Foo()</a:t>
            </a:r>
            <a:r>
              <a:rPr lang="en-US" sz="1200" b="0" i="0" kern="1200" dirty="0">
                <a:solidFill>
                  <a:schemeClr val="tx1"/>
                </a:solidFill>
                <a:effectLst/>
                <a:latin typeface="+mn-lt"/>
                <a:ea typeface="+mn-ea"/>
                <a:cs typeface="+mn-cs"/>
              </a:rPr>
              <a:t>, one of the things that happens is that </a:t>
            </a:r>
            <a:r>
              <a:rPr lang="en-US" dirty="0"/>
              <a:t>a</a:t>
            </a:r>
            <a:r>
              <a:rPr lang="en-US" sz="1200" b="0" i="0" kern="1200" dirty="0">
                <a:solidFill>
                  <a:schemeClr val="tx1"/>
                </a:solidFill>
                <a:effectLst/>
                <a:latin typeface="+mn-lt"/>
                <a:ea typeface="+mn-ea"/>
                <a:cs typeface="+mn-cs"/>
              </a:rPr>
              <a:t> gets an internal </a:t>
            </a:r>
            <a:r>
              <a:rPr lang="en-US" dirty="0"/>
              <a:t>[[Prototype]]</a:t>
            </a:r>
            <a:r>
              <a:rPr lang="en-US" sz="1200" b="0" i="0" kern="1200" dirty="0">
                <a:solidFill>
                  <a:schemeClr val="tx1"/>
                </a:solidFill>
                <a:effectLst/>
                <a:latin typeface="+mn-lt"/>
                <a:ea typeface="+mn-ea"/>
                <a:cs typeface="+mn-cs"/>
              </a:rPr>
              <a:t> link to the object that </a:t>
            </a:r>
            <a:r>
              <a:rPr lang="en-US" dirty="0"/>
              <a:t>Foo.prototype</a:t>
            </a:r>
            <a:r>
              <a:rPr lang="en-US" sz="1200" b="0" i="0" kern="1200" dirty="0">
                <a:solidFill>
                  <a:schemeClr val="tx1"/>
                </a:solidFill>
                <a:effectLst/>
                <a:latin typeface="+mn-lt"/>
                <a:ea typeface="+mn-ea"/>
                <a:cs typeface="+mn-cs"/>
              </a:rPr>
              <a:t> is pointing at.</a:t>
            </a:r>
          </a:p>
          <a:p>
            <a:endParaRPr lang="en-GB" sz="120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class-oriented languages, multiple </a:t>
            </a:r>
            <a:r>
              <a:rPr lang="en-US" sz="1200" b="1" i="0" kern="1200" dirty="0">
                <a:solidFill>
                  <a:schemeClr val="tx1"/>
                </a:solidFill>
                <a:effectLst/>
                <a:latin typeface="+mn-lt"/>
                <a:ea typeface="+mn-ea"/>
                <a:cs typeface="+mn-cs"/>
              </a:rPr>
              <a:t>copies</a:t>
            </a:r>
            <a:r>
              <a:rPr lang="en-US" sz="1200" b="0" i="0" kern="1200" dirty="0">
                <a:solidFill>
                  <a:schemeClr val="tx1"/>
                </a:solidFill>
                <a:effectLst/>
                <a:latin typeface="+mn-lt"/>
                <a:ea typeface="+mn-ea"/>
                <a:cs typeface="+mn-cs"/>
              </a:rPr>
              <a:t> (aka, "instances") of a class can be made, like stamping something out from a mold. As we saw in Chapter 4, this happens because the process of instantiating (or inheriting from) a class means, "copy the behavior plan from that class into a physical object", and this is done again for each new instance.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in JavaScript, there are no such copy-actions performed. You don't create multiple instances of a class. You can create multiple objects that [[Prototype]] </a:t>
            </a:r>
            <a:r>
              <a:rPr lang="en-US" sz="1200" b="0" i="1" kern="1200" dirty="0">
                <a:solidFill>
                  <a:schemeClr val="tx1"/>
                </a:solidFill>
                <a:effectLst/>
                <a:latin typeface="+mn-lt"/>
                <a:ea typeface="+mn-ea"/>
                <a:cs typeface="+mn-cs"/>
              </a:rPr>
              <a:t>link</a:t>
            </a:r>
            <a:r>
              <a:rPr lang="en-US" sz="1200" b="0" i="0" kern="1200" dirty="0">
                <a:solidFill>
                  <a:schemeClr val="tx1"/>
                </a:solidFill>
                <a:effectLst/>
                <a:latin typeface="+mn-lt"/>
                <a:ea typeface="+mn-ea"/>
                <a:cs typeface="+mn-cs"/>
              </a:rPr>
              <a:t> to a common object. But by default, no copying occurs, and thus these objects don't end up totally separate and disconnected from each other, but rather, quite </a:t>
            </a:r>
            <a:r>
              <a:rPr lang="en-US" sz="1200" b="1" i="1" kern="1200" dirty="0">
                <a:solidFill>
                  <a:schemeClr val="tx1"/>
                </a:solidFill>
                <a:effectLst/>
                <a:latin typeface="+mn-lt"/>
                <a:ea typeface="+mn-ea"/>
                <a:cs typeface="+mn-cs"/>
              </a:rPr>
              <a:t>linked</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new Foo() results in a new object (we called it a), and </a:t>
            </a:r>
            <a:r>
              <a:rPr lang="en-US" sz="1200" b="1" i="0" kern="1200" dirty="0">
                <a:solidFill>
                  <a:schemeClr val="tx1"/>
                </a:solidFill>
                <a:effectLst/>
                <a:latin typeface="+mn-lt"/>
                <a:ea typeface="+mn-ea"/>
                <a:cs typeface="+mn-cs"/>
              </a:rPr>
              <a:t>that</a:t>
            </a:r>
            <a:r>
              <a:rPr lang="en-US" sz="1200" b="0" i="0" kern="1200" dirty="0">
                <a:solidFill>
                  <a:schemeClr val="tx1"/>
                </a:solidFill>
                <a:effectLst/>
                <a:latin typeface="+mn-lt"/>
                <a:ea typeface="+mn-ea"/>
                <a:cs typeface="+mn-cs"/>
              </a:rPr>
              <a:t> new object a is internally [[Prototype]] linked to </a:t>
            </a:r>
            <a:r>
              <a:rPr lang="en-US" sz="1200" b="0" i="0" kern="1200" dirty="0" err="1">
                <a:solidFill>
                  <a:schemeClr val="tx1"/>
                </a:solidFill>
                <a:effectLst/>
                <a:latin typeface="+mn-lt"/>
                <a:ea typeface="+mn-ea"/>
                <a:cs typeface="+mn-cs"/>
              </a:rPr>
              <a:t>theFoo.prototype</a:t>
            </a:r>
            <a:r>
              <a:rPr lang="en-US" sz="1200" b="0" i="0" kern="1200" dirty="0">
                <a:solidFill>
                  <a:schemeClr val="tx1"/>
                </a:solidFill>
                <a:effectLst/>
                <a:latin typeface="+mn-lt"/>
                <a:ea typeface="+mn-ea"/>
                <a:cs typeface="+mn-cs"/>
              </a:rPr>
              <a:t> object.</a:t>
            </a:r>
            <a:endParaRPr lang="en-US" sz="1200" b="1" i="0" kern="1200" dirty="0">
              <a:solidFill>
                <a:schemeClr val="tx1"/>
              </a:solidFill>
              <a:effectLst/>
              <a:latin typeface="+mn-lt"/>
              <a:ea typeface="+mn-ea"/>
              <a:cs typeface="+mn-cs"/>
            </a:endParaRP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We end up with two objects, linked to each other.</a:t>
            </a:r>
            <a:r>
              <a:rPr lang="en-US" sz="1200" b="0" i="0" kern="1200" dirty="0">
                <a:solidFill>
                  <a:schemeClr val="tx1"/>
                </a:solidFill>
                <a:effectLst/>
                <a:latin typeface="+mn-lt"/>
                <a:ea typeface="+mn-ea"/>
                <a:cs typeface="+mn-cs"/>
              </a:rPr>
              <a:t> That's </a:t>
            </a:r>
            <a:r>
              <a:rPr lang="en-US" sz="1200" b="0" i="1" kern="1200" dirty="0">
                <a:solidFill>
                  <a:schemeClr val="tx1"/>
                </a:solidFill>
                <a:effectLst/>
                <a:latin typeface="+mn-lt"/>
                <a:ea typeface="+mn-ea"/>
                <a:cs typeface="+mn-cs"/>
              </a:rPr>
              <a:t>it</a:t>
            </a:r>
            <a:r>
              <a:rPr lang="en-US" sz="1200" b="0" i="0" kern="1200" dirty="0">
                <a:solidFill>
                  <a:schemeClr val="tx1"/>
                </a:solidFill>
                <a:effectLst/>
                <a:latin typeface="+mn-lt"/>
                <a:ea typeface="+mn-ea"/>
                <a:cs typeface="+mn-cs"/>
              </a:rPr>
              <a:t>. We didn't instantiate a class. We certainly didn't do any copying of behavior from a "class" into a concrete object. We just caused two objects to be linked to each other.</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But </a:t>
            </a:r>
            <a:r>
              <a:rPr lang="en-US" sz="1200" b="1" i="1" kern="1200" dirty="0">
                <a:solidFill>
                  <a:schemeClr val="tx1"/>
                </a:solidFill>
                <a:effectLst/>
                <a:latin typeface="+mn-lt"/>
                <a:ea typeface="+mn-ea"/>
                <a:cs typeface="+mn-cs"/>
              </a:rPr>
              <a:t>where</a:t>
            </a:r>
            <a:r>
              <a:rPr lang="en-US" sz="1200" b="1" i="0" kern="1200" dirty="0">
                <a:solidFill>
                  <a:schemeClr val="tx1"/>
                </a:solidFill>
                <a:effectLst/>
                <a:latin typeface="+mn-lt"/>
                <a:ea typeface="+mn-ea"/>
                <a:cs typeface="+mn-cs"/>
              </a:rPr>
              <a:t> exactly does the [[Prototype]] chain "end"?</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top-end of every </a:t>
            </a:r>
            <a:r>
              <a:rPr lang="en-US" sz="1200" b="0" i="1" kern="1200" dirty="0">
                <a:solidFill>
                  <a:schemeClr val="tx1"/>
                </a:solidFill>
                <a:effectLst/>
                <a:latin typeface="+mn-lt"/>
                <a:ea typeface="+mn-ea"/>
                <a:cs typeface="+mn-cs"/>
              </a:rPr>
              <a:t>normal</a:t>
            </a:r>
            <a:r>
              <a:rPr lang="en-US" sz="1200" b="0" i="0" kern="1200" dirty="0">
                <a:solidFill>
                  <a:schemeClr val="tx1"/>
                </a:solidFill>
                <a:effectLst/>
                <a:latin typeface="+mn-lt"/>
                <a:ea typeface="+mn-ea"/>
                <a:cs typeface="+mn-cs"/>
              </a:rPr>
              <a:t> [[Prototype]] chain is the built-in </a:t>
            </a:r>
            <a:r>
              <a:rPr lang="en-US" sz="1200" b="0" i="0" kern="1200" dirty="0" err="1">
                <a:solidFill>
                  <a:schemeClr val="tx1"/>
                </a:solidFill>
                <a:effectLst/>
                <a:latin typeface="+mn-lt"/>
                <a:ea typeface="+mn-ea"/>
                <a:cs typeface="+mn-cs"/>
              </a:rPr>
              <a:t>Object.prototype</a:t>
            </a:r>
            <a:r>
              <a:rPr lang="en-US" sz="1200" b="0" i="0" kern="1200" dirty="0">
                <a:solidFill>
                  <a:schemeClr val="tx1"/>
                </a:solidFill>
                <a:effectLst/>
                <a:latin typeface="+mn-lt"/>
                <a:ea typeface="+mn-ea"/>
                <a:cs typeface="+mn-cs"/>
              </a:rPr>
              <a:t>. This object includes a variety of common utilities used all over JS, because all normal (built-in, not host-specific extension) objects in JavaScript "descend from" (aka, have at the top of their [[Prototype]] chain) the </a:t>
            </a:r>
            <a:r>
              <a:rPr lang="en-US" sz="1200" b="0" i="0" kern="1200" dirty="0" err="1">
                <a:solidFill>
                  <a:schemeClr val="tx1"/>
                </a:solidFill>
                <a:effectLst/>
                <a:latin typeface="+mn-lt"/>
                <a:ea typeface="+mn-ea"/>
                <a:cs typeface="+mn-cs"/>
              </a:rPr>
              <a:t>Object.prototype</a:t>
            </a:r>
            <a:r>
              <a:rPr lang="en-US" sz="1200" b="0" i="0" kern="1200" dirty="0">
                <a:solidFill>
                  <a:schemeClr val="tx1"/>
                </a:solidFill>
                <a:effectLst/>
                <a:latin typeface="+mn-lt"/>
                <a:ea typeface="+mn-ea"/>
                <a:cs typeface="+mn-cs"/>
              </a:rPr>
              <a:t> object.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Some utilities found here you may be familiar with include .</a:t>
            </a:r>
            <a:r>
              <a:rPr lang="en-US" sz="1200" b="0" i="0" kern="1200" dirty="0" err="1">
                <a:solidFill>
                  <a:schemeClr val="tx1"/>
                </a:solidFill>
                <a:effectLst/>
                <a:latin typeface="+mn-lt"/>
                <a:ea typeface="+mn-ea"/>
                <a:cs typeface="+mn-cs"/>
              </a:rPr>
              <a:t>toString</a:t>
            </a:r>
            <a:r>
              <a:rPr lang="en-US" sz="1200" b="0" i="0" kern="1200" dirty="0">
                <a:solidFill>
                  <a:schemeClr val="tx1"/>
                </a:solidFill>
                <a:effectLst/>
                <a:latin typeface="+mn-lt"/>
                <a:ea typeface="+mn-ea"/>
                <a:cs typeface="+mn-cs"/>
              </a:rPr>
              <a:t>() and .</a:t>
            </a:r>
            <a:r>
              <a:rPr lang="en-US" sz="1200" b="0" i="0" kern="1200" dirty="0" err="1">
                <a:solidFill>
                  <a:schemeClr val="tx1"/>
                </a:solidFill>
                <a:effectLst/>
                <a:latin typeface="+mn-lt"/>
                <a:ea typeface="+mn-ea"/>
                <a:cs typeface="+mn-cs"/>
              </a:rPr>
              <a:t>valueOf</a:t>
            </a:r>
            <a:r>
              <a:rPr lang="en-US" sz="1200" b="0" i="0" kern="1200" dirty="0">
                <a:solidFill>
                  <a:schemeClr val="tx1"/>
                </a:solidFill>
                <a:effectLst/>
                <a:latin typeface="+mn-lt"/>
                <a:ea typeface="+mn-ea"/>
                <a:cs typeface="+mn-cs"/>
              </a:rPr>
              <a:t>(). In Chapter 3, we introduced another: .</a:t>
            </a:r>
            <a:r>
              <a:rPr lang="en-US" sz="1200" b="0" i="0" kern="1200" dirty="0" err="1">
                <a:solidFill>
                  <a:schemeClr val="tx1"/>
                </a:solidFill>
                <a:effectLst/>
                <a:latin typeface="+mn-lt"/>
                <a:ea typeface="+mn-ea"/>
                <a:cs typeface="+mn-cs"/>
              </a:rPr>
              <a:t>hasOwnProperty</a:t>
            </a:r>
            <a:r>
              <a:rPr lang="en-US" sz="1200" b="0" i="0" kern="1200" dirty="0">
                <a:solidFill>
                  <a:schemeClr val="tx1"/>
                </a:solidFill>
                <a:effectLst/>
                <a:latin typeface="+mn-lt"/>
                <a:ea typeface="+mn-ea"/>
                <a:cs typeface="+mn-cs"/>
              </a:rPr>
              <a:t>(..). And yet another function on </a:t>
            </a:r>
            <a:r>
              <a:rPr lang="en-US" sz="1200" b="0" i="0" kern="1200" dirty="0" err="1">
                <a:solidFill>
                  <a:schemeClr val="tx1"/>
                </a:solidFill>
                <a:effectLst/>
                <a:latin typeface="+mn-lt"/>
                <a:ea typeface="+mn-ea"/>
                <a:cs typeface="+mn-cs"/>
              </a:rPr>
              <a:t>Object.prototype</a:t>
            </a:r>
            <a:r>
              <a:rPr lang="en-US" sz="1200" b="0" i="0" kern="1200" dirty="0">
                <a:solidFill>
                  <a:schemeClr val="tx1"/>
                </a:solidFill>
                <a:effectLst/>
                <a:latin typeface="+mn-lt"/>
                <a:ea typeface="+mn-ea"/>
                <a:cs typeface="+mn-cs"/>
              </a:rPr>
              <a:t> you may not be familiar with, but which we'll address later in this chapter, is .</a:t>
            </a:r>
            <a:r>
              <a:rPr lang="en-US" sz="1200" b="0" i="0" kern="1200" dirty="0" err="1">
                <a:solidFill>
                  <a:schemeClr val="tx1"/>
                </a:solidFill>
                <a:effectLst/>
                <a:latin typeface="+mn-lt"/>
                <a:ea typeface="+mn-ea"/>
                <a:cs typeface="+mn-cs"/>
              </a:rPr>
              <a:t>isPrototypeOf</a:t>
            </a:r>
            <a:r>
              <a:rPr lang="en-US" sz="1200" b="0" i="0" kern="1200" dirty="0">
                <a:solidFill>
                  <a:schemeClr val="tx1"/>
                </a:solidFill>
                <a:effectLst/>
                <a:latin typeface="+mn-lt"/>
                <a:ea typeface="+mn-ea"/>
                <a:cs typeface="+mn-cs"/>
              </a:rPr>
              <a:t>(..).</a:t>
            </a:r>
          </a:p>
          <a:p>
            <a:endParaRPr lang="bg-BG" dirty="0"/>
          </a:p>
        </p:txBody>
      </p:sp>
      <p:sp>
        <p:nvSpPr>
          <p:cNvPr id="4" name="Slide Number Placeholder 3"/>
          <p:cNvSpPr>
            <a:spLocks noGrp="1"/>
          </p:cNvSpPr>
          <p:nvPr>
            <p:ph type="sldNum" sz="quarter" idx="10"/>
          </p:nvPr>
        </p:nvSpPr>
        <p:spPr/>
        <p:txBody>
          <a:bodyPr/>
          <a:lstStyle/>
          <a:p>
            <a:fld id="{FE1941C3-FDC9-43D9-9546-01FB4BF43ADD}" type="slidenum">
              <a:rPr lang="bg-BG" smtClean="0"/>
              <a:t>31</a:t>
            </a:fld>
            <a:endParaRPr lang="bg-BG"/>
          </a:p>
        </p:txBody>
      </p:sp>
    </p:spTree>
    <p:extLst>
      <p:ext uri="{BB962C8B-B14F-4D97-AF65-F5344CB8AC3E}">
        <p14:creationId xmlns:p14="http://schemas.microsoft.com/office/powerpoint/2010/main" val="3230378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1. Objects may be created in various ways including via a </a:t>
            </a:r>
            <a:r>
              <a:rPr lang="en-GB" sz="1200" b="1" kern="1200" dirty="0">
                <a:solidFill>
                  <a:schemeClr val="tx1"/>
                </a:solidFill>
                <a:effectLst/>
                <a:latin typeface="+mn-lt"/>
                <a:ea typeface="+mn-ea"/>
                <a:cs typeface="+mn-cs"/>
              </a:rPr>
              <a:t>literal</a:t>
            </a:r>
            <a:r>
              <a:rPr lang="en-GB" sz="1200" kern="1200" dirty="0">
                <a:solidFill>
                  <a:schemeClr val="tx1"/>
                </a:solidFill>
                <a:effectLst/>
                <a:latin typeface="+mn-lt"/>
                <a:ea typeface="+mn-ea"/>
                <a:cs typeface="+mn-cs"/>
              </a:rPr>
              <a:t> notation or via </a:t>
            </a:r>
            <a:r>
              <a:rPr lang="en-GB" sz="1200" b="1" kern="1200" dirty="0">
                <a:solidFill>
                  <a:schemeClr val="tx1"/>
                </a:solidFill>
                <a:effectLst/>
                <a:latin typeface="+mn-lt"/>
                <a:ea typeface="+mn-ea"/>
                <a:cs typeface="+mn-cs"/>
              </a:rPr>
              <a:t>constructors</a:t>
            </a:r>
            <a:r>
              <a:rPr lang="en-GB" sz="1200" kern="1200" dirty="0">
                <a:solidFill>
                  <a:schemeClr val="tx1"/>
                </a:solidFill>
                <a:effectLst/>
                <a:latin typeface="+mn-lt"/>
                <a:ea typeface="+mn-ea"/>
                <a:cs typeface="+mn-cs"/>
              </a:rPr>
              <a:t> which create objects and then execute code that initializes all or part of them by assigning initial values to their properties. Each constructor is a function that has a property named "prototype" that is used to implement prototype‑ based inheritance and shared properties. Objects are created by using constructors in new expressions</a:t>
            </a:r>
          </a:p>
          <a:p>
            <a:endParaRPr lang="en-GB"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2. Every object created by a constructor has an implicit reference (called the object's prototype) to the value of its constructor's "prototype" property.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When </a:t>
            </a:r>
            <a:r>
              <a:rPr lang="en-US" dirty="0"/>
              <a:t>a</a:t>
            </a:r>
            <a:r>
              <a:rPr lang="en-US" sz="1200" b="0" i="0" kern="1200" dirty="0">
                <a:solidFill>
                  <a:schemeClr val="tx1"/>
                </a:solidFill>
                <a:effectLst/>
                <a:latin typeface="+mn-lt"/>
                <a:ea typeface="+mn-ea"/>
                <a:cs typeface="+mn-cs"/>
              </a:rPr>
              <a:t> is created by calling </a:t>
            </a:r>
            <a:r>
              <a:rPr lang="en-US" dirty="0"/>
              <a:t>new Foo()</a:t>
            </a:r>
            <a:r>
              <a:rPr lang="en-US" sz="1200" b="0" i="0" kern="1200" dirty="0">
                <a:solidFill>
                  <a:schemeClr val="tx1"/>
                </a:solidFill>
                <a:effectLst/>
                <a:latin typeface="+mn-lt"/>
                <a:ea typeface="+mn-ea"/>
                <a:cs typeface="+mn-cs"/>
              </a:rPr>
              <a:t>, one of the things that happens is that </a:t>
            </a:r>
            <a:r>
              <a:rPr lang="en-US" dirty="0"/>
              <a:t>a</a:t>
            </a:r>
            <a:r>
              <a:rPr lang="en-US" sz="1200" b="0" i="0" kern="1200" dirty="0">
                <a:solidFill>
                  <a:schemeClr val="tx1"/>
                </a:solidFill>
                <a:effectLst/>
                <a:latin typeface="+mn-lt"/>
                <a:ea typeface="+mn-ea"/>
                <a:cs typeface="+mn-cs"/>
              </a:rPr>
              <a:t> gets an internal </a:t>
            </a:r>
            <a:r>
              <a:rPr lang="en-US" dirty="0"/>
              <a:t>[[Prototype]]</a:t>
            </a:r>
            <a:r>
              <a:rPr lang="en-US" sz="1200" b="0" i="0" kern="1200" dirty="0">
                <a:solidFill>
                  <a:schemeClr val="tx1"/>
                </a:solidFill>
                <a:effectLst/>
                <a:latin typeface="+mn-lt"/>
                <a:ea typeface="+mn-ea"/>
                <a:cs typeface="+mn-cs"/>
              </a:rPr>
              <a:t> link to the object that </a:t>
            </a:r>
            <a:r>
              <a:rPr lang="en-US" dirty="0"/>
              <a:t>Foo.prototype</a:t>
            </a:r>
            <a:r>
              <a:rPr lang="en-US" sz="1200" b="0" i="0" kern="1200" dirty="0">
                <a:solidFill>
                  <a:schemeClr val="tx1"/>
                </a:solidFill>
                <a:effectLst/>
                <a:latin typeface="+mn-lt"/>
                <a:ea typeface="+mn-ea"/>
                <a:cs typeface="+mn-cs"/>
              </a:rPr>
              <a:t> is pointing at.</a:t>
            </a:r>
          </a:p>
          <a:p>
            <a:endParaRPr lang="bg-BG" dirty="0"/>
          </a:p>
        </p:txBody>
      </p:sp>
      <p:sp>
        <p:nvSpPr>
          <p:cNvPr id="4" name="Slide Number Placeholder 3"/>
          <p:cNvSpPr>
            <a:spLocks noGrp="1"/>
          </p:cNvSpPr>
          <p:nvPr>
            <p:ph type="sldNum" sz="quarter" idx="10"/>
          </p:nvPr>
        </p:nvSpPr>
        <p:spPr/>
        <p:txBody>
          <a:bodyPr/>
          <a:lstStyle/>
          <a:p>
            <a:fld id="{B56DECCB-EB4D-4BEE-8A6F-BECBFC029EAA}" type="slidenum">
              <a:rPr lang="bg-BG" smtClean="0"/>
              <a:t>32</a:t>
            </a:fld>
            <a:endParaRPr lang="bg-BG"/>
          </a:p>
        </p:txBody>
      </p:sp>
    </p:spTree>
    <p:extLst>
      <p:ext uri="{BB962C8B-B14F-4D97-AF65-F5344CB8AC3E}">
        <p14:creationId xmlns:p14="http://schemas.microsoft.com/office/powerpoint/2010/main" val="10088606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properly focus our thoughts on how to use [[Prototype]] in the most straightforward way, we must recognize that it represents a fundamentally different design pattern from classes (see Chapter 4).</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Some</a:t>
            </a:r>
            <a:r>
              <a:rPr lang="en-US" sz="1200" b="0" i="0" kern="1200" dirty="0">
                <a:solidFill>
                  <a:schemeClr val="tx1"/>
                </a:solidFill>
                <a:effectLst/>
                <a:latin typeface="+mn-lt"/>
                <a:ea typeface="+mn-ea"/>
                <a:cs typeface="+mn-cs"/>
              </a:rPr>
              <a:t> principles of class-oriented design are still very valid, so don't toss out everything you know (just most of it!). For example, </a:t>
            </a:r>
            <a:r>
              <a:rPr lang="en-US" sz="1200" b="0" i="1" kern="1200" dirty="0">
                <a:solidFill>
                  <a:schemeClr val="tx1"/>
                </a:solidFill>
                <a:effectLst/>
                <a:latin typeface="+mn-lt"/>
                <a:ea typeface="+mn-ea"/>
                <a:cs typeface="+mn-cs"/>
              </a:rPr>
              <a:t>encapsulation</a:t>
            </a:r>
            <a:r>
              <a:rPr lang="en-US" sz="1200" b="0" i="0" kern="1200" dirty="0">
                <a:solidFill>
                  <a:schemeClr val="tx1"/>
                </a:solidFill>
                <a:effectLst/>
                <a:latin typeface="+mn-lt"/>
                <a:ea typeface="+mn-ea"/>
                <a:cs typeface="+mn-cs"/>
              </a:rPr>
              <a:t> is quite powerful, and is compatible (though not as common) with delegation.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need to try to change our thinking from the class/inheritance design pattern to the behavior delegation design pattern. If you have done most or all of your programming in your education/career thinking in classes, this may be uncomfortable or feel unnatural. You may need to try this mental exercise quite a few times to get the hang of this very different way of thinking.</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Behavior Delegation</a:t>
            </a:r>
            <a:r>
              <a:rPr lang="en-US" sz="1200" b="0" i="0" kern="1200" dirty="0">
                <a:solidFill>
                  <a:schemeClr val="tx1"/>
                </a:solidFill>
                <a:effectLst/>
                <a:latin typeface="+mn-lt"/>
                <a:ea typeface="+mn-ea"/>
                <a:cs typeface="+mn-cs"/>
              </a:rPr>
              <a:t> means: let some object (</a:t>
            </a:r>
            <a:r>
              <a:rPr lang="en-US" dirty="0"/>
              <a:t>XYZ</a:t>
            </a:r>
            <a:r>
              <a:rPr lang="en-US" sz="1200" b="0" i="0" kern="1200" dirty="0">
                <a:solidFill>
                  <a:schemeClr val="tx1"/>
                </a:solidFill>
                <a:effectLst/>
                <a:latin typeface="+mn-lt"/>
                <a:ea typeface="+mn-ea"/>
                <a:cs typeface="+mn-cs"/>
              </a:rPr>
              <a:t>) provide a delegation (to </a:t>
            </a:r>
            <a:r>
              <a:rPr lang="en-US" dirty="0"/>
              <a:t>Task</a:t>
            </a:r>
            <a:r>
              <a:rPr lang="en-US" sz="1200" b="0" i="0" kern="1200" dirty="0">
                <a:solidFill>
                  <a:schemeClr val="tx1"/>
                </a:solidFill>
                <a:effectLst/>
                <a:latin typeface="+mn-lt"/>
                <a:ea typeface="+mn-ea"/>
                <a:cs typeface="+mn-cs"/>
              </a:rPr>
              <a:t>) for property or method references if not found on the object (</a:t>
            </a:r>
            <a:r>
              <a:rPr lang="en-US" dirty="0"/>
              <a:t>XYZ</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is an </a:t>
            </a:r>
            <a:r>
              <a:rPr lang="en-US" sz="1200" b="0" i="1" kern="1200" dirty="0">
                <a:solidFill>
                  <a:schemeClr val="tx1"/>
                </a:solidFill>
                <a:effectLst/>
                <a:latin typeface="+mn-lt"/>
                <a:ea typeface="+mn-ea"/>
                <a:cs typeface="+mn-cs"/>
              </a:rPr>
              <a:t>extremely powerful</a:t>
            </a:r>
            <a:r>
              <a:rPr lang="en-US" sz="1200" b="0" i="0" kern="1200" dirty="0">
                <a:solidFill>
                  <a:schemeClr val="tx1"/>
                </a:solidFill>
                <a:effectLst/>
                <a:latin typeface="+mn-lt"/>
                <a:ea typeface="+mn-ea"/>
                <a:cs typeface="+mn-cs"/>
              </a:rPr>
              <a:t> design pattern, very distinct from the idea of parent and child classes, inheritance, polymorphism, etc. Rather than organizing the objects in your mind vertically, with Parents flowing down to Children, think of objects side-by-side, as peers, with any direction of delegation links between the objects as necessary.</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Note:</a:t>
            </a:r>
            <a:r>
              <a:rPr lang="en-US" sz="1200" b="0" i="0" kern="1200" dirty="0">
                <a:solidFill>
                  <a:schemeClr val="tx1"/>
                </a:solidFill>
                <a:effectLst/>
                <a:latin typeface="+mn-lt"/>
                <a:ea typeface="+mn-ea"/>
                <a:cs typeface="+mn-cs"/>
              </a:rPr>
              <a:t> Delegation is more properly used as an internal implementation detail rather than exposed directly in the API interface design. In the above example, we don't necessarily </a:t>
            </a:r>
            <a:r>
              <a:rPr lang="en-US" sz="1200" b="0" i="1" kern="1200" dirty="0">
                <a:solidFill>
                  <a:schemeClr val="tx1"/>
                </a:solidFill>
                <a:effectLst/>
                <a:latin typeface="+mn-lt"/>
                <a:ea typeface="+mn-ea"/>
                <a:cs typeface="+mn-cs"/>
              </a:rPr>
              <a:t>intend</a:t>
            </a:r>
            <a:r>
              <a:rPr lang="en-US" sz="1200" b="0" i="0" kern="1200" dirty="0">
                <a:solidFill>
                  <a:schemeClr val="tx1"/>
                </a:solidFill>
                <a:effectLst/>
                <a:latin typeface="+mn-lt"/>
                <a:ea typeface="+mn-ea"/>
                <a:cs typeface="+mn-cs"/>
              </a:rPr>
              <a:t> with our API design for developers to call </a:t>
            </a:r>
            <a:r>
              <a:rPr lang="en-US" sz="1200" b="0" i="0" kern="1200" dirty="0" err="1">
                <a:solidFill>
                  <a:schemeClr val="tx1"/>
                </a:solidFill>
                <a:effectLst/>
                <a:latin typeface="+mn-lt"/>
                <a:ea typeface="+mn-ea"/>
                <a:cs typeface="+mn-cs"/>
              </a:rPr>
              <a:t>XYZ.setID</a:t>
            </a:r>
            <a:r>
              <a:rPr lang="en-US" sz="1200" b="0" i="0" kern="1200" dirty="0">
                <a:solidFill>
                  <a:schemeClr val="tx1"/>
                </a:solidFill>
                <a:effectLst/>
                <a:latin typeface="+mn-lt"/>
                <a:ea typeface="+mn-ea"/>
                <a:cs typeface="+mn-cs"/>
              </a:rPr>
              <a:t>() (though we can, of course!). We </a:t>
            </a:r>
            <a:r>
              <a:rPr lang="en-US" sz="1200" b="0" i="0" kern="1200" dirty="0" err="1">
                <a:solidFill>
                  <a:schemeClr val="tx1"/>
                </a:solidFill>
                <a:effectLst/>
                <a:latin typeface="+mn-lt"/>
                <a:ea typeface="+mn-ea"/>
                <a:cs typeface="+mn-cs"/>
              </a:rPr>
              <a:t>sorta</a:t>
            </a:r>
            <a:r>
              <a:rPr lang="en-US" sz="1200" b="0" i="0" kern="1200" dirty="0">
                <a:solidFill>
                  <a:schemeClr val="tx1"/>
                </a:solidFill>
                <a:effectLst/>
                <a:latin typeface="+mn-lt"/>
                <a:ea typeface="+mn-ea"/>
                <a:cs typeface="+mn-cs"/>
              </a:rPr>
              <a:t> </a:t>
            </a:r>
            <a:r>
              <a:rPr lang="en-US" sz="1200" b="0" i="1" kern="1200" dirty="0">
                <a:solidFill>
                  <a:schemeClr val="tx1"/>
                </a:solidFill>
                <a:effectLst/>
                <a:latin typeface="+mn-lt"/>
                <a:ea typeface="+mn-ea"/>
                <a:cs typeface="+mn-cs"/>
              </a:rPr>
              <a:t>hide</a:t>
            </a:r>
            <a:r>
              <a:rPr lang="en-US" sz="1200" b="0" i="0" kern="1200" dirty="0">
                <a:solidFill>
                  <a:schemeClr val="tx1"/>
                </a:solidFill>
                <a:effectLst/>
                <a:latin typeface="+mn-lt"/>
                <a:ea typeface="+mn-ea"/>
                <a:cs typeface="+mn-cs"/>
              </a:rPr>
              <a:t> the delegation as an internal detail of our API, where </a:t>
            </a:r>
            <a:r>
              <a:rPr lang="en-US" sz="1200" b="0" i="0" kern="1200" dirty="0" err="1">
                <a:solidFill>
                  <a:schemeClr val="tx1"/>
                </a:solidFill>
                <a:effectLst/>
                <a:latin typeface="+mn-lt"/>
                <a:ea typeface="+mn-ea"/>
                <a:cs typeface="+mn-cs"/>
              </a:rPr>
              <a:t>XYZ.prepareTask</a:t>
            </a:r>
            <a:r>
              <a:rPr lang="en-US" sz="1200" b="0" i="0" kern="1200" dirty="0">
                <a:solidFill>
                  <a:schemeClr val="tx1"/>
                </a:solidFill>
                <a:effectLst/>
                <a:latin typeface="+mn-lt"/>
                <a:ea typeface="+mn-ea"/>
                <a:cs typeface="+mn-cs"/>
              </a:rPr>
              <a:t>(..) delegates to </a:t>
            </a:r>
            <a:r>
              <a:rPr lang="en-US" sz="1200" b="0" i="0" kern="1200" dirty="0" err="1">
                <a:solidFill>
                  <a:schemeClr val="tx1"/>
                </a:solidFill>
                <a:effectLst/>
                <a:latin typeface="+mn-lt"/>
                <a:ea typeface="+mn-ea"/>
                <a:cs typeface="+mn-cs"/>
              </a:rPr>
              <a:t>Task.setID</a:t>
            </a:r>
            <a:r>
              <a:rPr lang="en-US" sz="1200" b="0" i="0" kern="1200" dirty="0">
                <a:solidFill>
                  <a:schemeClr val="tx1"/>
                </a:solidFill>
                <a:effectLst/>
                <a:latin typeface="+mn-lt"/>
                <a:ea typeface="+mn-ea"/>
                <a:cs typeface="+mn-cs"/>
              </a:rPr>
              <a:t>(..). See the "Links As Fallbacks?" discussion in Chapter 5 for more detail.</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56DECCB-EB4D-4BEE-8A6F-BECBFC029EAA}" type="slidenum">
              <a:rPr lang="bg-BG" smtClean="0"/>
              <a:t>33</a:t>
            </a:fld>
            <a:endParaRPr lang="bg-BG"/>
          </a:p>
        </p:txBody>
      </p:sp>
    </p:spTree>
    <p:extLst>
      <p:ext uri="{BB962C8B-B14F-4D97-AF65-F5344CB8AC3E}">
        <p14:creationId xmlns:p14="http://schemas.microsoft.com/office/powerpoint/2010/main" val="3252393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56DECCB-EB4D-4BEE-8A6F-BECBFC029EAA}" type="slidenum">
              <a:rPr lang="bg-BG" smtClean="0"/>
              <a:t>34</a:t>
            </a:fld>
            <a:endParaRPr lang="bg-BG"/>
          </a:p>
        </p:txBody>
      </p:sp>
    </p:spTree>
    <p:extLst>
      <p:ext uri="{BB962C8B-B14F-4D97-AF65-F5344CB8AC3E}">
        <p14:creationId xmlns:p14="http://schemas.microsoft.com/office/powerpoint/2010/main" val="2447993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Whenever a property is accessed, the engine invokes internal default [[Get/Set]] operation which not only looks for the property directly on the object, but which will traverse the [[Prototype]] chain if not found.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Properties have characteristics that can be controlled through property descriptors, such as:</a:t>
            </a:r>
          </a:p>
          <a:p>
            <a:pPr marL="171450" indent="-171450">
              <a:buFontTx/>
              <a:buChar char="-"/>
            </a:pPr>
            <a:r>
              <a:rPr lang="en-US" sz="1200" b="0" i="0" kern="1200" dirty="0">
                <a:solidFill>
                  <a:schemeClr val="tx1"/>
                </a:solidFill>
                <a:effectLst/>
                <a:latin typeface="+mn-lt"/>
                <a:ea typeface="+mn-ea"/>
                <a:cs typeface="+mn-cs"/>
              </a:rPr>
              <a:t>Writable</a:t>
            </a:r>
          </a:p>
          <a:p>
            <a:pPr marL="171450" indent="-171450">
              <a:buFontTx/>
              <a:buChar char="-"/>
            </a:pPr>
            <a:r>
              <a:rPr lang="en-US" sz="1200" b="0" i="0" kern="1200" dirty="0">
                <a:solidFill>
                  <a:schemeClr val="tx1"/>
                </a:solidFill>
                <a:effectLst/>
                <a:latin typeface="+mn-lt"/>
                <a:ea typeface="+mn-ea"/>
                <a:cs typeface="+mn-cs"/>
              </a:rPr>
              <a:t>Configurable</a:t>
            </a:r>
          </a:p>
          <a:p>
            <a:pPr marL="171450" indent="-171450">
              <a:buFontTx/>
              <a:buChar char="-"/>
            </a:pPr>
            <a:r>
              <a:rPr lang="en-US" sz="1200" b="0" i="0" kern="1200" dirty="0">
                <a:solidFill>
                  <a:schemeClr val="tx1"/>
                </a:solidFill>
                <a:effectLst/>
                <a:latin typeface="+mn-lt"/>
                <a:ea typeface="+mn-ea"/>
                <a:cs typeface="+mn-cs"/>
              </a:rPr>
              <a:t>Enumerable</a:t>
            </a:r>
          </a:p>
          <a:p>
            <a:pPr marL="171450" indent="-171450">
              <a:buFontTx/>
              <a:buChar char="-"/>
            </a:pPr>
            <a:endParaRPr lang="en-US" sz="1200" b="0" i="0" kern="1200" dirty="0">
              <a:solidFill>
                <a:schemeClr val="tx1"/>
              </a:solidFill>
              <a:effectLst/>
              <a:latin typeface="+mn-lt"/>
              <a:ea typeface="+mn-ea"/>
              <a:cs typeface="+mn-cs"/>
            </a:endParaRPr>
          </a:p>
          <a:p>
            <a:pPr marL="0" indent="0">
              <a:buFontTx/>
              <a:buNone/>
            </a:pPr>
            <a:r>
              <a:rPr lang="en-US" sz="1200" b="0" i="0" kern="1200" dirty="0">
                <a:solidFill>
                  <a:schemeClr val="tx1"/>
                </a:solidFill>
                <a:effectLst/>
                <a:latin typeface="+mn-lt"/>
                <a:ea typeface="+mn-ea"/>
                <a:cs typeface="+mn-cs"/>
              </a:rPr>
              <a:t>In addition, objects can have their mutability controlled to various levels of immutability:</a:t>
            </a:r>
          </a:p>
          <a:p>
            <a:pPr marL="171450" indent="-171450">
              <a:buFontTx/>
              <a:buChar char="-"/>
            </a:pPr>
            <a:r>
              <a:rPr lang="en-US" sz="1200" b="0" i="0" kern="1200" dirty="0" err="1">
                <a:solidFill>
                  <a:schemeClr val="tx1"/>
                </a:solidFill>
                <a:effectLst/>
                <a:latin typeface="+mn-lt"/>
                <a:ea typeface="+mn-ea"/>
                <a:cs typeface="+mn-cs"/>
              </a:rPr>
              <a:t>Object.preventExtensions</a:t>
            </a:r>
            <a:r>
              <a:rPr lang="en-US" sz="1200" b="0" i="0" kern="1200" dirty="0">
                <a:solidFill>
                  <a:schemeClr val="tx1"/>
                </a:solidFill>
                <a:effectLst/>
                <a:latin typeface="+mn-lt"/>
                <a:ea typeface="+mn-ea"/>
                <a:cs typeface="+mn-cs"/>
              </a:rPr>
              <a:t>(..)</a:t>
            </a:r>
          </a:p>
          <a:p>
            <a:pPr marL="171450" indent="-171450">
              <a:buFontTx/>
              <a:buChar char="-"/>
            </a:pPr>
            <a:r>
              <a:rPr lang="en-US" sz="1200" b="0" i="0" kern="1200" dirty="0" err="1">
                <a:solidFill>
                  <a:schemeClr val="tx1"/>
                </a:solidFill>
                <a:effectLst/>
                <a:latin typeface="+mn-lt"/>
                <a:ea typeface="+mn-ea"/>
                <a:cs typeface="+mn-cs"/>
              </a:rPr>
              <a:t>Object.seal</a:t>
            </a:r>
            <a:r>
              <a:rPr lang="en-US" sz="1200" b="0" i="0" kern="1200" dirty="0">
                <a:solidFill>
                  <a:schemeClr val="tx1"/>
                </a:solidFill>
                <a:effectLst/>
                <a:latin typeface="+mn-lt"/>
                <a:ea typeface="+mn-ea"/>
                <a:cs typeface="+mn-cs"/>
              </a:rPr>
              <a:t>(..)</a:t>
            </a:r>
          </a:p>
          <a:p>
            <a:pPr marL="171450" indent="-171450">
              <a:buFontTx/>
              <a:buChar char="-"/>
            </a:pPr>
            <a:r>
              <a:rPr lang="en-US" sz="1200" b="0" i="0" kern="1200" dirty="0" err="1">
                <a:solidFill>
                  <a:schemeClr val="tx1"/>
                </a:solidFill>
                <a:effectLst/>
                <a:latin typeface="+mn-lt"/>
                <a:ea typeface="+mn-ea"/>
                <a:cs typeface="+mn-cs"/>
              </a:rPr>
              <a:t>Object.freeze</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Properties don't have to contain values -- they can be "accessor properties" as well, with getters/setters. They can also be either </a:t>
            </a:r>
            <a:r>
              <a:rPr lang="en-US" sz="1200" b="0" i="1" kern="1200" dirty="0">
                <a:solidFill>
                  <a:schemeClr val="tx1"/>
                </a:solidFill>
                <a:effectLst/>
                <a:latin typeface="+mn-lt"/>
                <a:ea typeface="+mn-ea"/>
                <a:cs typeface="+mn-cs"/>
              </a:rPr>
              <a:t>enumerable</a:t>
            </a:r>
            <a:r>
              <a:rPr lang="en-US" sz="1200" b="0" i="0" kern="1200" dirty="0">
                <a:solidFill>
                  <a:schemeClr val="tx1"/>
                </a:solidFill>
                <a:effectLst/>
                <a:latin typeface="+mn-lt"/>
                <a:ea typeface="+mn-ea"/>
                <a:cs typeface="+mn-cs"/>
              </a:rPr>
              <a:t> or not, which controls if they show up in </a:t>
            </a:r>
            <a:r>
              <a:rPr lang="en-US" sz="1200" b="0" i="0" kern="1200" dirty="0" err="1">
                <a:solidFill>
                  <a:schemeClr val="tx1"/>
                </a:solidFill>
                <a:effectLst/>
                <a:latin typeface="+mn-lt"/>
                <a:ea typeface="+mn-ea"/>
                <a:cs typeface="+mn-cs"/>
              </a:rPr>
              <a:t>for..in</a:t>
            </a:r>
            <a:r>
              <a:rPr lang="en-US" sz="1200" b="0" i="0" kern="1200" dirty="0">
                <a:solidFill>
                  <a:schemeClr val="tx1"/>
                </a:solidFill>
                <a:effectLst/>
                <a:latin typeface="+mn-lt"/>
                <a:ea typeface="+mn-ea"/>
                <a:cs typeface="+mn-cs"/>
              </a:rPr>
              <a:t> loop iterations, for instance.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If a normal data accessor (see Chapter 3) property named foo is found anywhere higher on the [[Prototype]] chain, </a:t>
            </a:r>
            <a:r>
              <a:rPr lang="en-US" sz="1200" b="1" i="0" kern="1200" dirty="0">
                <a:solidFill>
                  <a:schemeClr val="tx1"/>
                </a:solidFill>
                <a:effectLst/>
                <a:latin typeface="+mn-lt"/>
                <a:ea typeface="+mn-ea"/>
                <a:cs typeface="+mn-cs"/>
              </a:rPr>
              <a:t>and it's not marked as read-only (writable:false)</a:t>
            </a:r>
            <a:r>
              <a:rPr lang="en-US" sz="1200" b="0" i="0" kern="1200" dirty="0">
                <a:solidFill>
                  <a:schemeClr val="tx1"/>
                </a:solidFill>
                <a:effectLst/>
                <a:latin typeface="+mn-lt"/>
                <a:ea typeface="+mn-ea"/>
                <a:cs typeface="+mn-cs"/>
              </a:rPr>
              <a:t> then a new property called foo is added directly to myObject, resulting in a </a:t>
            </a:r>
            <a:r>
              <a:rPr lang="en-US" sz="1200" b="1" i="0" kern="1200" dirty="0">
                <a:solidFill>
                  <a:schemeClr val="tx1"/>
                </a:solidFill>
                <a:effectLst/>
                <a:latin typeface="+mn-lt"/>
                <a:ea typeface="+mn-ea"/>
                <a:cs typeface="+mn-cs"/>
              </a:rPr>
              <a:t>shadowed property</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2. If a foo is found higher on the [[Prototype]] chain, but it's marked as </a:t>
            </a:r>
            <a:r>
              <a:rPr lang="en-US" sz="1200" b="1" i="0" kern="1200" dirty="0">
                <a:solidFill>
                  <a:schemeClr val="tx1"/>
                </a:solidFill>
                <a:effectLst/>
                <a:latin typeface="+mn-lt"/>
                <a:ea typeface="+mn-ea"/>
                <a:cs typeface="+mn-cs"/>
              </a:rPr>
              <a:t>read-only (writable:false)</a:t>
            </a:r>
            <a:r>
              <a:rPr lang="en-US" sz="1200" b="0" i="0" kern="1200" dirty="0">
                <a:solidFill>
                  <a:schemeClr val="tx1"/>
                </a:solidFill>
                <a:effectLst/>
                <a:latin typeface="+mn-lt"/>
                <a:ea typeface="+mn-ea"/>
                <a:cs typeface="+mn-cs"/>
              </a:rPr>
              <a:t>, then both the setting of that existing property as well as the creation of the shadowed property on myObject </a:t>
            </a:r>
            <a:r>
              <a:rPr lang="en-US" sz="1200" b="1" i="0" kern="1200" dirty="0">
                <a:solidFill>
                  <a:schemeClr val="tx1"/>
                </a:solidFill>
                <a:effectLst/>
                <a:latin typeface="+mn-lt"/>
                <a:ea typeface="+mn-ea"/>
                <a:cs typeface="+mn-cs"/>
              </a:rPr>
              <a:t>are disallowed</a:t>
            </a:r>
            <a:r>
              <a:rPr lang="en-US" sz="1200" b="0" i="0" kern="1200" dirty="0">
                <a:solidFill>
                  <a:schemeClr val="tx1"/>
                </a:solidFill>
                <a:effectLst/>
                <a:latin typeface="+mn-lt"/>
                <a:ea typeface="+mn-ea"/>
                <a:cs typeface="+mn-cs"/>
              </a:rPr>
              <a:t>. If the code is running in strict mode, an error will be thrown. Otherwise, the setting of the property value will silently be ignored. Either way, </a:t>
            </a:r>
            <a:r>
              <a:rPr lang="en-US" sz="1200" b="1" i="0" kern="1200" dirty="0">
                <a:solidFill>
                  <a:schemeClr val="tx1"/>
                </a:solidFill>
                <a:effectLst/>
                <a:latin typeface="+mn-lt"/>
                <a:ea typeface="+mn-ea"/>
                <a:cs typeface="+mn-cs"/>
              </a:rPr>
              <a:t>no shadowing occurs</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3. If a foo is found higher on the [[Prototype]] chain and it's a setter (see Chapter 3), then the setter will always be called. No foo will be added to (aka, shadowed on) myObject, nor will the foo setter be redefined.</a:t>
            </a:r>
          </a:p>
          <a:p>
            <a:endParaRPr lang="bg-BG" dirty="0"/>
          </a:p>
        </p:txBody>
      </p:sp>
      <p:sp>
        <p:nvSpPr>
          <p:cNvPr id="4" name="Slide Number Placeholder 3"/>
          <p:cNvSpPr>
            <a:spLocks noGrp="1"/>
          </p:cNvSpPr>
          <p:nvPr>
            <p:ph type="sldNum" sz="quarter" idx="10"/>
          </p:nvPr>
        </p:nvSpPr>
        <p:spPr/>
        <p:txBody>
          <a:bodyPr/>
          <a:lstStyle/>
          <a:p>
            <a:fld id="{B56DECCB-EB4D-4BEE-8A6F-BECBFC029EAA}" type="slidenum">
              <a:rPr lang="bg-BG" smtClean="0"/>
              <a:t>35</a:t>
            </a:fld>
            <a:endParaRPr lang="bg-BG"/>
          </a:p>
        </p:txBody>
      </p:sp>
    </p:spTree>
    <p:extLst>
      <p:ext uri="{BB962C8B-B14F-4D97-AF65-F5344CB8AC3E}">
        <p14:creationId xmlns:p14="http://schemas.microsoft.com/office/powerpoint/2010/main" val="41301065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bg-BG" dirty="0"/>
          </a:p>
        </p:txBody>
      </p:sp>
      <p:sp>
        <p:nvSpPr>
          <p:cNvPr id="4" name="Slide Number Placeholder 3"/>
          <p:cNvSpPr>
            <a:spLocks noGrp="1"/>
          </p:cNvSpPr>
          <p:nvPr>
            <p:ph type="sldNum" sz="quarter" idx="10"/>
          </p:nvPr>
        </p:nvSpPr>
        <p:spPr/>
        <p:txBody>
          <a:bodyPr/>
          <a:lstStyle/>
          <a:p>
            <a:fld id="{B56DECCB-EB4D-4BEE-8A6F-BECBFC029EAA}" type="slidenum">
              <a:rPr lang="bg-BG" smtClean="0"/>
              <a:t>39</a:t>
            </a:fld>
            <a:endParaRPr lang="bg-BG"/>
          </a:p>
        </p:txBody>
      </p:sp>
    </p:spTree>
    <p:extLst>
      <p:ext uri="{BB962C8B-B14F-4D97-AF65-F5344CB8AC3E}">
        <p14:creationId xmlns:p14="http://schemas.microsoft.com/office/powerpoint/2010/main" val="38310461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With this OLOO-style approach, we don't think of </a:t>
            </a:r>
            <a:r>
              <a:rPr lang="en-US" dirty="0"/>
              <a:t>Widget</a:t>
            </a:r>
            <a:r>
              <a:rPr lang="en-US" sz="1200" b="0" i="0" kern="1200" dirty="0">
                <a:solidFill>
                  <a:schemeClr val="tx1"/>
                </a:solidFill>
                <a:effectLst/>
                <a:latin typeface="+mn-lt"/>
                <a:ea typeface="+mn-ea"/>
                <a:cs typeface="+mn-cs"/>
              </a:rPr>
              <a:t> as a parent and </a:t>
            </a:r>
            <a:r>
              <a:rPr lang="en-US" dirty="0"/>
              <a:t>Button</a:t>
            </a:r>
            <a:r>
              <a:rPr lang="en-US" sz="1200" b="0" i="0" kern="1200" dirty="0">
                <a:solidFill>
                  <a:schemeClr val="tx1"/>
                </a:solidFill>
                <a:effectLst/>
                <a:latin typeface="+mn-lt"/>
                <a:ea typeface="+mn-ea"/>
                <a:cs typeface="+mn-cs"/>
              </a:rPr>
              <a:t> as a child. Rather, </a:t>
            </a:r>
            <a:r>
              <a:rPr lang="en-US" dirty="0"/>
              <a:t>Widget</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 just an object</a:t>
            </a:r>
            <a:r>
              <a:rPr lang="en-US" sz="1200" b="0" i="0" kern="1200" dirty="0">
                <a:solidFill>
                  <a:schemeClr val="tx1"/>
                </a:solidFill>
                <a:effectLst/>
                <a:latin typeface="+mn-lt"/>
                <a:ea typeface="+mn-ea"/>
                <a:cs typeface="+mn-cs"/>
              </a:rPr>
              <a:t>and is sort of a utility collection that any specific type of widget might want to delegate to, and </a:t>
            </a:r>
            <a:r>
              <a:rPr lang="en-US" dirty="0"/>
              <a:t>Button</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is also just a stand-alone object</a:t>
            </a:r>
            <a:r>
              <a:rPr lang="en-US" sz="1200" b="0" i="0" kern="1200" dirty="0">
                <a:solidFill>
                  <a:schemeClr val="tx1"/>
                </a:solidFill>
                <a:effectLst/>
                <a:latin typeface="+mn-lt"/>
                <a:ea typeface="+mn-ea"/>
                <a:cs typeface="+mn-cs"/>
              </a:rPr>
              <a:t> (with a delegation link to </a:t>
            </a:r>
            <a:r>
              <a:rPr lang="en-US" dirty="0"/>
              <a:t>Widget</a:t>
            </a:r>
            <a:r>
              <a:rPr lang="en-US" sz="1200" b="0" i="0" kern="1200" dirty="0">
                <a:solidFill>
                  <a:schemeClr val="tx1"/>
                </a:solidFill>
                <a:effectLst/>
                <a:latin typeface="+mn-lt"/>
                <a:ea typeface="+mn-ea"/>
                <a:cs typeface="+mn-cs"/>
              </a:rPr>
              <a:t>, of course!).</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relating `Foo` and `Bar` to each other</a:t>
            </a:r>
            <a:r>
              <a:rPr lang="en-US" dirty="0"/>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Foo</a:t>
            </a:r>
            <a:r>
              <a:rPr lang="en-US" dirty="0"/>
              <a:t>.</a:t>
            </a:r>
            <a:r>
              <a:rPr lang="en-US" sz="1200" kern="1200" dirty="0">
                <a:solidFill>
                  <a:schemeClr val="tx1"/>
                </a:solidFill>
                <a:effectLst/>
                <a:latin typeface="+mn-lt"/>
                <a:ea typeface="+mn-ea"/>
                <a:cs typeface="+mn-cs"/>
              </a:rPr>
              <a:t>isPrototypeOf</a:t>
            </a:r>
            <a:r>
              <a:rPr lang="en-US" dirty="0"/>
              <a:t>( Bar ); </a:t>
            </a:r>
            <a:r>
              <a:rPr lang="en-US" sz="1200" kern="1200" dirty="0">
                <a:solidFill>
                  <a:schemeClr val="tx1"/>
                </a:solidFill>
                <a:effectLst/>
                <a:latin typeface="+mn-lt"/>
                <a:ea typeface="+mn-ea"/>
                <a:cs typeface="+mn-cs"/>
              </a:rPr>
              <a:t>// true</a:t>
            </a:r>
            <a:r>
              <a:rPr lang="en-US" dirty="0"/>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Object</a:t>
            </a:r>
            <a:r>
              <a:rPr lang="en-US" dirty="0"/>
              <a:t>.</a:t>
            </a:r>
            <a:r>
              <a:rPr lang="en-US" sz="1200" kern="1200" dirty="0">
                <a:solidFill>
                  <a:schemeClr val="tx1"/>
                </a:solidFill>
                <a:effectLst/>
                <a:latin typeface="+mn-lt"/>
                <a:ea typeface="+mn-ea"/>
                <a:cs typeface="+mn-cs"/>
              </a:rPr>
              <a:t>getPrototypeOf</a:t>
            </a:r>
            <a:r>
              <a:rPr lang="en-US" dirty="0"/>
              <a:t>( Bar ) </a:t>
            </a:r>
            <a:r>
              <a:rPr lang="en-US" sz="1200" kern="1200" dirty="0">
                <a:solidFill>
                  <a:schemeClr val="tx1"/>
                </a:solidFill>
                <a:effectLst/>
                <a:latin typeface="+mn-lt"/>
                <a:ea typeface="+mn-ea"/>
                <a:cs typeface="+mn-cs"/>
              </a:rPr>
              <a:t>===</a:t>
            </a:r>
            <a:r>
              <a:rPr lang="en-US" dirty="0"/>
              <a:t> Foo; </a:t>
            </a:r>
            <a:r>
              <a:rPr lang="en-US" sz="1200" kern="1200" dirty="0">
                <a:solidFill>
                  <a:schemeClr val="tx1"/>
                </a:solidFill>
                <a:effectLst/>
                <a:latin typeface="+mn-lt"/>
                <a:ea typeface="+mn-ea"/>
                <a:cs typeface="+mn-cs"/>
              </a:rPr>
              <a:t>// true</a:t>
            </a:r>
            <a:r>
              <a:rPr lang="en-US" dirty="0"/>
              <a:t> </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 relating `b1` to both `Foo` and `Bar`</a:t>
            </a:r>
            <a:r>
              <a:rPr lang="en-US" dirty="0"/>
              <a:t> </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Foo</a:t>
            </a:r>
            <a:r>
              <a:rPr lang="en-US" dirty="0"/>
              <a:t>.</a:t>
            </a:r>
            <a:r>
              <a:rPr lang="en-US" sz="1200" kern="1200" dirty="0">
                <a:solidFill>
                  <a:schemeClr val="tx1"/>
                </a:solidFill>
                <a:effectLst/>
                <a:latin typeface="+mn-lt"/>
                <a:ea typeface="+mn-ea"/>
                <a:cs typeface="+mn-cs"/>
              </a:rPr>
              <a:t>isPrototypeOf</a:t>
            </a:r>
            <a:r>
              <a:rPr lang="en-US" dirty="0"/>
              <a:t>( b1 ); </a:t>
            </a:r>
            <a:r>
              <a:rPr lang="en-US" sz="1200" kern="1200" dirty="0">
                <a:solidFill>
                  <a:schemeClr val="tx1"/>
                </a:solidFill>
                <a:effectLst/>
                <a:latin typeface="+mn-lt"/>
                <a:ea typeface="+mn-ea"/>
                <a:cs typeface="+mn-cs"/>
              </a:rPr>
              <a:t>// true</a:t>
            </a:r>
            <a:r>
              <a:rPr lang="en-US" dirty="0"/>
              <a:t> </a:t>
            </a:r>
          </a:p>
          <a:p>
            <a:r>
              <a:rPr lang="en-US" sz="1200" kern="1200" dirty="0">
                <a:solidFill>
                  <a:schemeClr val="tx1"/>
                </a:solidFill>
                <a:effectLst/>
                <a:latin typeface="+mn-lt"/>
                <a:ea typeface="+mn-ea"/>
                <a:cs typeface="+mn-cs"/>
              </a:rPr>
              <a:t>Bar</a:t>
            </a:r>
            <a:r>
              <a:rPr lang="en-US" dirty="0"/>
              <a:t>.</a:t>
            </a:r>
            <a:r>
              <a:rPr lang="en-US" sz="1200" kern="1200" dirty="0">
                <a:solidFill>
                  <a:schemeClr val="tx1"/>
                </a:solidFill>
                <a:effectLst/>
                <a:latin typeface="+mn-lt"/>
                <a:ea typeface="+mn-ea"/>
                <a:cs typeface="+mn-cs"/>
              </a:rPr>
              <a:t>isPrototypeOf</a:t>
            </a:r>
            <a:r>
              <a:rPr lang="en-US" dirty="0"/>
              <a:t>( b1 ); </a:t>
            </a:r>
            <a:r>
              <a:rPr lang="en-US" sz="1200" kern="1200" dirty="0">
                <a:solidFill>
                  <a:schemeClr val="tx1"/>
                </a:solidFill>
                <a:effectLst/>
                <a:latin typeface="+mn-lt"/>
                <a:ea typeface="+mn-ea"/>
                <a:cs typeface="+mn-cs"/>
              </a:rPr>
              <a:t>// true</a:t>
            </a:r>
            <a:r>
              <a:rPr lang="en-US" dirty="0"/>
              <a:t> </a:t>
            </a:r>
          </a:p>
          <a:p>
            <a:r>
              <a:rPr lang="en-US" sz="1200" kern="1200" dirty="0">
                <a:solidFill>
                  <a:schemeClr val="tx1"/>
                </a:solidFill>
                <a:effectLst/>
                <a:latin typeface="+mn-lt"/>
                <a:ea typeface="+mn-ea"/>
                <a:cs typeface="+mn-cs"/>
              </a:rPr>
              <a:t>Object</a:t>
            </a:r>
            <a:r>
              <a:rPr lang="en-US" dirty="0"/>
              <a:t>.</a:t>
            </a:r>
            <a:r>
              <a:rPr lang="en-US" sz="1200" kern="1200" dirty="0">
                <a:solidFill>
                  <a:schemeClr val="tx1"/>
                </a:solidFill>
                <a:effectLst/>
                <a:latin typeface="+mn-lt"/>
                <a:ea typeface="+mn-ea"/>
                <a:cs typeface="+mn-cs"/>
              </a:rPr>
              <a:t>getPrototypeOf</a:t>
            </a:r>
            <a:r>
              <a:rPr lang="en-US" dirty="0"/>
              <a:t>( b1 ) </a:t>
            </a:r>
            <a:r>
              <a:rPr lang="en-US" sz="1200" kern="1200" dirty="0">
                <a:solidFill>
                  <a:schemeClr val="tx1"/>
                </a:solidFill>
                <a:effectLst/>
                <a:latin typeface="+mn-lt"/>
                <a:ea typeface="+mn-ea"/>
                <a:cs typeface="+mn-cs"/>
              </a:rPr>
              <a:t>===</a:t>
            </a:r>
            <a:r>
              <a:rPr lang="en-US" dirty="0"/>
              <a:t> Bar; </a:t>
            </a:r>
            <a:r>
              <a:rPr lang="en-US" sz="1200" kern="1200" dirty="0">
                <a:solidFill>
                  <a:schemeClr val="tx1"/>
                </a:solidFill>
                <a:effectLst/>
                <a:latin typeface="+mn-lt"/>
                <a:ea typeface="+mn-ea"/>
                <a:cs typeface="+mn-cs"/>
              </a:rPr>
              <a:t>// true</a:t>
            </a:r>
            <a:endParaRPr lang="bg-BG" dirty="0"/>
          </a:p>
        </p:txBody>
      </p:sp>
      <p:sp>
        <p:nvSpPr>
          <p:cNvPr id="4" name="Slide Number Placeholder 3"/>
          <p:cNvSpPr>
            <a:spLocks noGrp="1"/>
          </p:cNvSpPr>
          <p:nvPr>
            <p:ph type="sldNum" sz="quarter" idx="10"/>
          </p:nvPr>
        </p:nvSpPr>
        <p:spPr/>
        <p:txBody>
          <a:bodyPr/>
          <a:lstStyle/>
          <a:p>
            <a:fld id="{FE1941C3-FDC9-43D9-9546-01FB4BF43ADD}" type="slidenum">
              <a:rPr lang="bg-BG" smtClean="0"/>
              <a:t>40</a:t>
            </a:fld>
            <a:endParaRPr lang="bg-BG"/>
          </a:p>
        </p:txBody>
      </p:sp>
    </p:spTree>
    <p:extLst>
      <p:ext uri="{BB962C8B-B14F-4D97-AF65-F5344CB8AC3E}">
        <p14:creationId xmlns:p14="http://schemas.microsoft.com/office/powerpoint/2010/main" val="20105152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take exactly the same advantage of [[Prototype]] delegation from b1 to Bar to Foo as we did in the previous snippet between b1, Bar.prototype, and Foo.prototype. </a:t>
            </a:r>
            <a:r>
              <a:rPr lang="en-US" sz="1200" b="1" i="0" kern="1200" dirty="0">
                <a:solidFill>
                  <a:schemeClr val="tx1"/>
                </a:solidFill>
                <a:effectLst/>
                <a:latin typeface="+mn-lt"/>
                <a:ea typeface="+mn-ea"/>
                <a:cs typeface="+mn-cs"/>
              </a:rPr>
              <a:t>We still have the same 3 objects linked together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importantly, we've greatly simplified </a:t>
            </a:r>
            <a:r>
              <a:rPr lang="en-US" sz="1200" b="0" i="1" kern="1200" dirty="0">
                <a:solidFill>
                  <a:schemeClr val="tx1"/>
                </a:solidFill>
                <a:effectLst/>
                <a:latin typeface="+mn-lt"/>
                <a:ea typeface="+mn-ea"/>
                <a:cs typeface="+mn-cs"/>
              </a:rPr>
              <a:t>all the other stuff</a:t>
            </a:r>
            <a:r>
              <a:rPr lang="en-US" sz="1200" b="0" i="0" kern="1200" dirty="0">
                <a:solidFill>
                  <a:schemeClr val="tx1"/>
                </a:solidFill>
                <a:effectLst/>
                <a:latin typeface="+mn-lt"/>
                <a:ea typeface="+mn-ea"/>
                <a:cs typeface="+mn-cs"/>
              </a:rPr>
              <a:t> going on, because now we just set up </a:t>
            </a:r>
            <a:r>
              <a:rPr lang="en-US" sz="1200" b="1" i="0" kern="1200" dirty="0">
                <a:solidFill>
                  <a:schemeClr val="tx1"/>
                </a:solidFill>
                <a:effectLst/>
                <a:latin typeface="+mn-lt"/>
                <a:ea typeface="+mn-ea"/>
                <a:cs typeface="+mn-cs"/>
              </a:rPr>
              <a:t>objects</a:t>
            </a:r>
            <a:r>
              <a:rPr lang="en-US" sz="1200" b="0" i="0" kern="1200" dirty="0">
                <a:solidFill>
                  <a:schemeClr val="tx1"/>
                </a:solidFill>
                <a:effectLst/>
                <a:latin typeface="+mn-lt"/>
                <a:ea typeface="+mn-ea"/>
                <a:cs typeface="+mn-cs"/>
              </a:rPr>
              <a:t> linked to each other, without needing all the cruft and confusion of things that look (but don't behave!) like classes, with constructors and prototypes and new calls.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Ask yourself: if I can get the same functionality with OLOO style code as I do with "class" style code, but OLOO is simpler and has less things to think about, </a:t>
            </a:r>
            <a:r>
              <a:rPr lang="en-US" sz="1200" b="1" i="0" kern="1200" dirty="0">
                <a:solidFill>
                  <a:schemeClr val="tx1"/>
                </a:solidFill>
                <a:effectLst/>
                <a:latin typeface="+mn-lt"/>
                <a:ea typeface="+mn-ea"/>
                <a:cs typeface="+mn-cs"/>
              </a:rPr>
              <a:t>isn't OLOO better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examine the mental models involved between these two snippets.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the class-style code snippet implies this mental model of entities and their relationships:</a:t>
            </a:r>
          </a:p>
          <a:p>
            <a:endParaRPr lang="bg-BG" dirty="0"/>
          </a:p>
        </p:txBody>
      </p:sp>
      <p:sp>
        <p:nvSpPr>
          <p:cNvPr id="4" name="Slide Number Placeholder 3"/>
          <p:cNvSpPr>
            <a:spLocks noGrp="1"/>
          </p:cNvSpPr>
          <p:nvPr>
            <p:ph type="sldNum" sz="quarter" idx="10"/>
          </p:nvPr>
        </p:nvSpPr>
        <p:spPr/>
        <p:txBody>
          <a:bodyPr/>
          <a:lstStyle/>
          <a:p>
            <a:fld id="{FE1941C3-FDC9-43D9-9546-01FB4BF43ADD}" type="slidenum">
              <a:rPr lang="bg-BG" smtClean="0"/>
              <a:t>43</a:t>
            </a:fld>
            <a:endParaRPr lang="bg-BG"/>
          </a:p>
        </p:txBody>
      </p:sp>
    </p:spTree>
    <p:extLst>
      <p:ext uri="{BB962C8B-B14F-4D97-AF65-F5344CB8AC3E}">
        <p14:creationId xmlns:p14="http://schemas.microsoft.com/office/powerpoint/2010/main" val="7843263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Actually, that's a little unfair/misleading, because it's showing a lot of extra detail that you don't </a:t>
            </a:r>
            <a:r>
              <a:rPr lang="en-US" sz="1200" b="0" i="1" kern="1200" dirty="0">
                <a:solidFill>
                  <a:schemeClr val="tx1"/>
                </a:solidFill>
                <a:effectLst/>
                <a:latin typeface="+mn-lt"/>
                <a:ea typeface="+mn-ea"/>
                <a:cs typeface="+mn-cs"/>
              </a:rPr>
              <a:t>technically</a:t>
            </a:r>
            <a:r>
              <a:rPr lang="en-US" sz="1200" b="0" i="0" kern="1200" dirty="0">
                <a:solidFill>
                  <a:schemeClr val="tx1"/>
                </a:solidFill>
                <a:effectLst/>
                <a:latin typeface="+mn-lt"/>
                <a:ea typeface="+mn-ea"/>
                <a:cs typeface="+mn-cs"/>
              </a:rPr>
              <a:t> need to know at all times (though you </a:t>
            </a:r>
            <a:r>
              <a:rPr lang="en-US" sz="1200" b="0" i="1" kern="1200" dirty="0">
                <a:solidFill>
                  <a:schemeClr val="tx1"/>
                </a:solidFill>
                <a:effectLst/>
                <a:latin typeface="+mn-lt"/>
                <a:ea typeface="+mn-ea"/>
                <a:cs typeface="+mn-cs"/>
              </a:rPr>
              <a:t>do</a:t>
            </a:r>
            <a:r>
              <a:rPr lang="en-US" sz="1200" b="0" i="0" kern="1200" dirty="0">
                <a:solidFill>
                  <a:schemeClr val="tx1"/>
                </a:solidFill>
                <a:effectLst/>
                <a:latin typeface="+mn-lt"/>
                <a:ea typeface="+mn-ea"/>
                <a:cs typeface="+mn-cs"/>
              </a:rPr>
              <a:t> need to understand it!).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One take-away is that it's quite a complex series of relationships. But another take-away: if you spend the time to follow those relationship arrows around, </a:t>
            </a:r>
            <a:r>
              <a:rPr lang="en-US" sz="1200" b="1" i="0" kern="1200" dirty="0">
                <a:solidFill>
                  <a:schemeClr val="tx1"/>
                </a:solidFill>
                <a:effectLst/>
                <a:latin typeface="+mn-lt"/>
                <a:ea typeface="+mn-ea"/>
                <a:cs typeface="+mn-cs"/>
              </a:rPr>
              <a:t>there's an amazing amount of internal consistency</a:t>
            </a:r>
            <a:r>
              <a:rPr lang="en-US" sz="1200" b="0" i="0" kern="1200" dirty="0">
                <a:solidFill>
                  <a:schemeClr val="tx1"/>
                </a:solidFill>
                <a:effectLst/>
                <a:latin typeface="+mn-lt"/>
                <a:ea typeface="+mn-ea"/>
                <a:cs typeface="+mn-cs"/>
              </a:rPr>
              <a:t> in JS's mechanisms.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instance, the ability of a JS function to access call(..), apply(..), and bind(..) (see Chapter 2) is because functions themselves are objects, and function-objects also have a [[Prototype]] linkage, to the Function.prototype object, which defines those default methods that any function-object can delegate to.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JS can do those things, </a:t>
            </a:r>
            <a:r>
              <a:rPr lang="en-US" sz="1200" b="0" i="1" kern="1200" dirty="0">
                <a:solidFill>
                  <a:schemeClr val="tx1"/>
                </a:solidFill>
                <a:effectLst/>
                <a:latin typeface="+mn-lt"/>
                <a:ea typeface="+mn-ea"/>
                <a:cs typeface="+mn-cs"/>
              </a:rPr>
              <a:t>and you can too!</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OK, let's now look at a </a:t>
            </a:r>
            <a:r>
              <a:rPr lang="en-US" sz="1200" b="0" i="1" kern="1200" dirty="0">
                <a:solidFill>
                  <a:schemeClr val="tx1"/>
                </a:solidFill>
                <a:effectLst/>
                <a:latin typeface="+mn-lt"/>
                <a:ea typeface="+mn-ea"/>
                <a:cs typeface="+mn-cs"/>
              </a:rPr>
              <a:t>slightly</a:t>
            </a:r>
            <a:r>
              <a:rPr lang="en-US" sz="1200" b="0" i="0" kern="1200" dirty="0">
                <a:solidFill>
                  <a:schemeClr val="tx1"/>
                </a:solidFill>
                <a:effectLst/>
                <a:latin typeface="+mn-lt"/>
                <a:ea typeface="+mn-ea"/>
                <a:cs typeface="+mn-cs"/>
              </a:rPr>
              <a:t> simplified version of that diagram which is a little more "fair" for comparison -- it shows only the </a:t>
            </a:r>
            <a:r>
              <a:rPr lang="en-US" sz="1200" b="0" i="1" kern="1200" dirty="0">
                <a:solidFill>
                  <a:schemeClr val="tx1"/>
                </a:solidFill>
                <a:effectLst/>
                <a:latin typeface="+mn-lt"/>
                <a:ea typeface="+mn-ea"/>
                <a:cs typeface="+mn-cs"/>
              </a:rPr>
              <a:t>relevant</a:t>
            </a:r>
            <a:r>
              <a:rPr lang="en-US" sz="1200" b="0" i="0" kern="1200" dirty="0">
                <a:solidFill>
                  <a:schemeClr val="tx1"/>
                </a:solidFill>
                <a:effectLst/>
                <a:latin typeface="+mn-lt"/>
                <a:ea typeface="+mn-ea"/>
                <a:cs typeface="+mn-cs"/>
              </a:rPr>
              <a:t> entities and relationships.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Still pretty complex, eh? The dotted lines are depicting the implied relationships when you setup the "inheritance" between</a:t>
            </a:r>
            <a:r>
              <a:rPr lang="en-US" dirty="0"/>
              <a:t>Foo.prototype</a:t>
            </a:r>
            <a:r>
              <a:rPr lang="en-US" sz="1200" b="0" i="0" kern="1200" dirty="0">
                <a:solidFill>
                  <a:schemeClr val="tx1"/>
                </a:solidFill>
                <a:effectLst/>
                <a:latin typeface="+mn-lt"/>
                <a:ea typeface="+mn-ea"/>
                <a:cs typeface="+mn-cs"/>
              </a:rPr>
              <a:t> and </a:t>
            </a:r>
            <a:r>
              <a:rPr lang="en-US" dirty="0"/>
              <a:t>Bar.prototype</a:t>
            </a:r>
            <a:r>
              <a:rPr lang="en-US" sz="1200" b="0" i="0" kern="1200" dirty="0">
                <a:solidFill>
                  <a:schemeClr val="tx1"/>
                </a:solidFill>
                <a:effectLst/>
                <a:latin typeface="+mn-lt"/>
                <a:ea typeface="+mn-ea"/>
                <a:cs typeface="+mn-cs"/>
              </a:rPr>
              <a:t> and haven't yet </a:t>
            </a:r>
            <a:r>
              <a:rPr lang="en-US" sz="1200" b="0" i="1" kern="1200" dirty="0">
                <a:solidFill>
                  <a:schemeClr val="tx1"/>
                </a:solidFill>
                <a:effectLst/>
                <a:latin typeface="+mn-lt"/>
                <a:ea typeface="+mn-ea"/>
                <a:cs typeface="+mn-cs"/>
              </a:rPr>
              <a:t>fixed</a:t>
            </a:r>
            <a:r>
              <a:rPr lang="en-US" sz="1200" b="0" i="0" kern="1200" dirty="0">
                <a:solidFill>
                  <a:schemeClr val="tx1"/>
                </a:solidFill>
                <a:effectLst/>
                <a:latin typeface="+mn-lt"/>
                <a:ea typeface="+mn-ea"/>
                <a:cs typeface="+mn-cs"/>
              </a:rPr>
              <a:t> the </a:t>
            </a:r>
            <a:r>
              <a:rPr lang="en-US" sz="1200" b="1" i="0" kern="1200" dirty="0">
                <a:solidFill>
                  <a:schemeClr val="tx1"/>
                </a:solidFill>
                <a:effectLst/>
                <a:latin typeface="+mn-lt"/>
                <a:ea typeface="+mn-ea"/>
                <a:cs typeface="+mn-cs"/>
              </a:rPr>
              <a:t>missing</a:t>
            </a:r>
            <a:r>
              <a:rPr lang="en-US" sz="1200" b="0" i="0" kern="1200" dirty="0">
                <a:solidFill>
                  <a:schemeClr val="tx1"/>
                </a:solidFill>
                <a:effectLst/>
                <a:latin typeface="+mn-lt"/>
                <a:ea typeface="+mn-ea"/>
                <a:cs typeface="+mn-cs"/>
              </a:rPr>
              <a:t> </a:t>
            </a:r>
            <a:r>
              <a:rPr lang="en-US" dirty="0"/>
              <a:t>.constructor</a:t>
            </a:r>
            <a:r>
              <a:rPr lang="en-US" sz="1200" b="0" i="0" kern="1200" dirty="0">
                <a:solidFill>
                  <a:schemeClr val="tx1"/>
                </a:solidFill>
                <a:effectLst/>
                <a:latin typeface="+mn-lt"/>
                <a:ea typeface="+mn-ea"/>
                <a:cs typeface="+mn-cs"/>
              </a:rPr>
              <a:t> property reference (see "Constructor Redux" in Chapter 5).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Even with those dotted lines removed, the mental model is still an awful lot to juggle every time you work with object linkages.</a:t>
            </a:r>
          </a:p>
          <a:p>
            <a:endParaRPr lang="bg-BG" dirty="0"/>
          </a:p>
        </p:txBody>
      </p:sp>
      <p:sp>
        <p:nvSpPr>
          <p:cNvPr id="4" name="Slide Number Placeholder 3"/>
          <p:cNvSpPr>
            <a:spLocks noGrp="1"/>
          </p:cNvSpPr>
          <p:nvPr>
            <p:ph type="sldNum" sz="quarter" idx="10"/>
          </p:nvPr>
        </p:nvSpPr>
        <p:spPr/>
        <p:txBody>
          <a:bodyPr/>
          <a:lstStyle/>
          <a:p>
            <a:fld id="{FE1941C3-FDC9-43D9-9546-01FB4BF43ADD}" type="slidenum">
              <a:rPr lang="bg-BG" smtClean="0"/>
              <a:t>44</a:t>
            </a:fld>
            <a:endParaRPr lang="bg-BG"/>
          </a:p>
        </p:txBody>
      </p:sp>
    </p:spTree>
    <p:extLst>
      <p:ext uri="{BB962C8B-B14F-4D97-AF65-F5344CB8AC3E}">
        <p14:creationId xmlns:p14="http://schemas.microsoft.com/office/powerpoint/2010/main" val="12218465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take exactly the same advantage of [[Prototype]] delegation from b1 to Bar to Foo as we did in the previous snippet between b1, Bar.prototype, and Foo.prototype. </a:t>
            </a:r>
            <a:r>
              <a:rPr lang="en-US" sz="1200" b="1" i="0" kern="1200" dirty="0">
                <a:solidFill>
                  <a:schemeClr val="tx1"/>
                </a:solidFill>
                <a:effectLst/>
                <a:latin typeface="+mn-lt"/>
                <a:ea typeface="+mn-ea"/>
                <a:cs typeface="+mn-cs"/>
              </a:rPr>
              <a:t>We still have the same 3 objects linked together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But, importantly, we've greatly simplified </a:t>
            </a:r>
            <a:r>
              <a:rPr lang="en-US" sz="1200" b="0" i="1" kern="1200" dirty="0">
                <a:solidFill>
                  <a:schemeClr val="tx1"/>
                </a:solidFill>
                <a:effectLst/>
                <a:latin typeface="+mn-lt"/>
                <a:ea typeface="+mn-ea"/>
                <a:cs typeface="+mn-cs"/>
              </a:rPr>
              <a:t>all the other stuff</a:t>
            </a:r>
            <a:r>
              <a:rPr lang="en-US" sz="1200" b="0" i="0" kern="1200" dirty="0">
                <a:solidFill>
                  <a:schemeClr val="tx1"/>
                </a:solidFill>
                <a:effectLst/>
                <a:latin typeface="+mn-lt"/>
                <a:ea typeface="+mn-ea"/>
                <a:cs typeface="+mn-cs"/>
              </a:rPr>
              <a:t> going on, because now we just set up </a:t>
            </a:r>
            <a:r>
              <a:rPr lang="en-US" sz="1200" b="1" i="0" kern="1200" dirty="0">
                <a:solidFill>
                  <a:schemeClr val="tx1"/>
                </a:solidFill>
                <a:effectLst/>
                <a:latin typeface="+mn-lt"/>
                <a:ea typeface="+mn-ea"/>
                <a:cs typeface="+mn-cs"/>
              </a:rPr>
              <a:t>objects</a:t>
            </a:r>
            <a:r>
              <a:rPr lang="en-US" sz="1200" b="0" i="0" kern="1200" dirty="0">
                <a:solidFill>
                  <a:schemeClr val="tx1"/>
                </a:solidFill>
                <a:effectLst/>
                <a:latin typeface="+mn-lt"/>
                <a:ea typeface="+mn-ea"/>
                <a:cs typeface="+mn-cs"/>
              </a:rPr>
              <a:t> linked to each other, without needing all the cruft and confusion of things that look (but don't behave!) like classes, with constructors and prototypes and new calls.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Ask yourself: if I can get the same functionality with OLOO style code as I do with "class" style code, but OLOO is simpler and has less things to think about, </a:t>
            </a:r>
            <a:r>
              <a:rPr lang="en-US" sz="1200" b="1" i="0" kern="1200" dirty="0">
                <a:solidFill>
                  <a:schemeClr val="tx1"/>
                </a:solidFill>
                <a:effectLst/>
                <a:latin typeface="+mn-lt"/>
                <a:ea typeface="+mn-ea"/>
                <a:cs typeface="+mn-cs"/>
              </a:rPr>
              <a:t>isn't OLOO better</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Let's examine the mental models involved between these two snippets.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First, the class-style code snippet implies this mental model of entities and their relationships: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As you can see comparing them, it's quite obvious that OLOO-style code has </a:t>
            </a:r>
            <a:r>
              <a:rPr lang="en-US" sz="1200" b="0" i="1" kern="1200" dirty="0">
                <a:solidFill>
                  <a:schemeClr val="tx1"/>
                </a:solidFill>
                <a:effectLst/>
                <a:latin typeface="+mn-lt"/>
                <a:ea typeface="+mn-ea"/>
                <a:cs typeface="+mn-cs"/>
              </a:rPr>
              <a:t>vastly less stuff</a:t>
            </a:r>
            <a:r>
              <a:rPr lang="en-US" sz="1200" b="0" i="0" kern="1200" dirty="0">
                <a:solidFill>
                  <a:schemeClr val="tx1"/>
                </a:solidFill>
                <a:effectLst/>
                <a:latin typeface="+mn-lt"/>
                <a:ea typeface="+mn-ea"/>
                <a:cs typeface="+mn-cs"/>
              </a:rPr>
              <a:t> to worry about, because OLOO-style code embraces the </a:t>
            </a:r>
            <a:r>
              <a:rPr lang="en-US" sz="1200" b="1" i="0" kern="1200" dirty="0">
                <a:solidFill>
                  <a:schemeClr val="tx1"/>
                </a:solidFill>
                <a:effectLst/>
                <a:latin typeface="+mn-lt"/>
                <a:ea typeface="+mn-ea"/>
                <a:cs typeface="+mn-cs"/>
              </a:rPr>
              <a:t>fact</a:t>
            </a:r>
            <a:r>
              <a:rPr lang="en-US" sz="1200" b="0" i="0" kern="1200" dirty="0">
                <a:solidFill>
                  <a:schemeClr val="tx1"/>
                </a:solidFill>
                <a:effectLst/>
                <a:latin typeface="+mn-lt"/>
                <a:ea typeface="+mn-ea"/>
                <a:cs typeface="+mn-cs"/>
              </a:rPr>
              <a:t> that the only thing we ever really cared about was the </a:t>
            </a:r>
            <a:r>
              <a:rPr lang="en-US" sz="1200" b="1" i="0" kern="1200" dirty="0">
                <a:solidFill>
                  <a:schemeClr val="tx1"/>
                </a:solidFill>
                <a:effectLst/>
                <a:latin typeface="+mn-lt"/>
                <a:ea typeface="+mn-ea"/>
                <a:cs typeface="+mn-cs"/>
              </a:rPr>
              <a:t>objects linked to other objects</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All the other "class" cruft was a confusing and complex way of getting the same end result. Remove that stuff, and things get much simpler (without losing any capability).</a:t>
            </a:r>
          </a:p>
          <a:p>
            <a:endParaRPr lang="bg-BG" dirty="0"/>
          </a:p>
        </p:txBody>
      </p:sp>
      <p:sp>
        <p:nvSpPr>
          <p:cNvPr id="4" name="Slide Number Placeholder 3"/>
          <p:cNvSpPr>
            <a:spLocks noGrp="1"/>
          </p:cNvSpPr>
          <p:nvPr>
            <p:ph type="sldNum" sz="quarter" idx="10"/>
          </p:nvPr>
        </p:nvSpPr>
        <p:spPr/>
        <p:txBody>
          <a:bodyPr/>
          <a:lstStyle/>
          <a:p>
            <a:fld id="{FE1941C3-FDC9-43D9-9546-01FB4BF43ADD}" type="slidenum">
              <a:rPr lang="bg-BG" smtClean="0"/>
              <a:t>46</a:t>
            </a:fld>
            <a:endParaRPr lang="bg-BG"/>
          </a:p>
        </p:txBody>
      </p:sp>
    </p:spTree>
    <p:extLst>
      <p:ext uri="{BB962C8B-B14F-4D97-AF65-F5344CB8AC3E}">
        <p14:creationId xmlns:p14="http://schemas.microsoft.com/office/powerpoint/2010/main" val="10728021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we got</a:t>
            </a:r>
            <a:r>
              <a:rPr lang="en-US" baseline="0" dirty="0"/>
              <a:t> here.. </a:t>
            </a:r>
          </a:p>
          <a:p>
            <a:r>
              <a:rPr lang="en-US" baseline="0" dirty="0"/>
              <a:t>On general a not so hard topic, however JS developers have spent as much time trying to explain inheritance in JS as </a:t>
            </a:r>
            <a:r>
              <a:rPr lang="en-US" baseline="0" dirty="0" err="1"/>
              <a:t>Haskel</a:t>
            </a:r>
            <a:r>
              <a:rPr lang="en-US" baseline="0" dirty="0"/>
              <a:t> developers trying to explain monads…</a:t>
            </a:r>
            <a:endParaRPr lang="en-GB" dirty="0"/>
          </a:p>
        </p:txBody>
      </p:sp>
      <p:sp>
        <p:nvSpPr>
          <p:cNvPr id="4" name="Slide Number Placeholder 3"/>
          <p:cNvSpPr>
            <a:spLocks noGrp="1"/>
          </p:cNvSpPr>
          <p:nvPr>
            <p:ph type="sldNum" sz="quarter" idx="10"/>
          </p:nvPr>
        </p:nvSpPr>
        <p:spPr/>
        <p:txBody>
          <a:bodyPr/>
          <a:lstStyle/>
          <a:p>
            <a:fld id="{B56DECCB-EB4D-4BEE-8A6F-BECBFC029EAA}" type="slidenum">
              <a:rPr lang="bg-BG" smtClean="0"/>
              <a:t>3</a:t>
            </a:fld>
            <a:endParaRPr lang="bg-BG"/>
          </a:p>
        </p:txBody>
      </p:sp>
    </p:spTree>
    <p:extLst>
      <p:ext uri="{BB962C8B-B14F-4D97-AF65-F5344CB8AC3E}">
        <p14:creationId xmlns:p14="http://schemas.microsoft.com/office/powerpoint/2010/main" val="4202961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Classes and inheritance are a design pattern you can </a:t>
            </a:r>
            <a:r>
              <a:rPr lang="en-US" sz="1200" b="0" i="1" kern="1200" dirty="0">
                <a:solidFill>
                  <a:schemeClr val="tx1"/>
                </a:solidFill>
                <a:effectLst/>
                <a:latin typeface="+mn-lt"/>
                <a:ea typeface="+mn-ea"/>
                <a:cs typeface="+mn-cs"/>
              </a:rPr>
              <a:t>choose</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not choose</a:t>
            </a:r>
            <a:r>
              <a:rPr lang="en-US" sz="1200" b="0" i="0" kern="1200" dirty="0">
                <a:solidFill>
                  <a:schemeClr val="tx1"/>
                </a:solidFill>
                <a:effectLst/>
                <a:latin typeface="+mn-lt"/>
                <a:ea typeface="+mn-ea"/>
                <a:cs typeface="+mn-cs"/>
              </a:rPr>
              <a:t>, in your software architecture. Most developers take for granted that classes are the only (proper) way to organize code, but here we've seen there's another less-commonly talked about pattern that's actually quite powerful: </a:t>
            </a:r>
            <a:r>
              <a:rPr lang="en-US" sz="1200" b="1" i="0" kern="1200" dirty="0">
                <a:solidFill>
                  <a:schemeClr val="tx1"/>
                </a:solidFill>
                <a:effectLst/>
                <a:latin typeface="+mn-lt"/>
                <a:ea typeface="+mn-ea"/>
                <a:cs typeface="+mn-cs"/>
              </a:rPr>
              <a:t>behavior delegation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Behavior delegation suggests objects as peers of each other, which delegate amongst themselves, rather than parent and child class relationships. JavaScript's [[Prototype]] mechanism is, by its very designed nature, a behavior delegation mechanism. That means we can either choose to struggle to implement class mechanics on top of JS (see Chapters 4 and 5), or we can just embrace the natural state of [[Prototype]] as a delegation mechanism.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design code with objects only, not only does it simplify the syntax you use, but it can actually lead to simpler code architecture design.</a:t>
            </a:r>
          </a:p>
          <a:p>
            <a:endParaRPr lang="en-US" sz="1200" b="1"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OLOO</a:t>
            </a:r>
            <a:r>
              <a:rPr lang="en-US" sz="1200" b="0" i="0" kern="1200" dirty="0">
                <a:solidFill>
                  <a:schemeClr val="tx1"/>
                </a:solidFill>
                <a:effectLst/>
                <a:latin typeface="+mn-lt"/>
                <a:ea typeface="+mn-ea"/>
                <a:cs typeface="+mn-cs"/>
              </a:rPr>
              <a:t> (objects-linked-to-other-objects) is a code style which creates and relates objects directly without the abstraction of classes. OLOO quite naturally implements [[Prototype]]-based behavior delegation.</a:t>
            </a:r>
          </a:p>
          <a:p>
            <a:endParaRPr lang="bg-BG" dirty="0"/>
          </a:p>
        </p:txBody>
      </p:sp>
      <p:sp>
        <p:nvSpPr>
          <p:cNvPr id="4" name="Slide Number Placeholder 3"/>
          <p:cNvSpPr>
            <a:spLocks noGrp="1"/>
          </p:cNvSpPr>
          <p:nvPr>
            <p:ph type="sldNum" sz="quarter" idx="10"/>
          </p:nvPr>
        </p:nvSpPr>
        <p:spPr/>
        <p:txBody>
          <a:bodyPr/>
          <a:lstStyle/>
          <a:p>
            <a:fld id="{FE1941C3-FDC9-43D9-9546-01FB4BF43ADD}" type="slidenum">
              <a:rPr lang="bg-BG" smtClean="0"/>
              <a:t>47</a:t>
            </a:fld>
            <a:endParaRPr lang="bg-BG"/>
          </a:p>
        </p:txBody>
      </p:sp>
    </p:spTree>
    <p:extLst>
      <p:ext uri="{BB962C8B-B14F-4D97-AF65-F5344CB8AC3E}">
        <p14:creationId xmlns:p14="http://schemas.microsoft.com/office/powerpoint/2010/main" val="2530272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Classes and inheritance are a design pattern you can </a:t>
            </a:r>
            <a:r>
              <a:rPr lang="en-US" sz="1200" b="0" i="1" kern="1200" dirty="0">
                <a:solidFill>
                  <a:schemeClr val="tx1"/>
                </a:solidFill>
                <a:effectLst/>
                <a:latin typeface="+mn-lt"/>
                <a:ea typeface="+mn-ea"/>
                <a:cs typeface="+mn-cs"/>
              </a:rPr>
              <a:t>choose</a:t>
            </a:r>
            <a:r>
              <a:rPr lang="en-US" sz="1200" b="0" i="0" kern="1200" dirty="0">
                <a:solidFill>
                  <a:schemeClr val="tx1"/>
                </a:solidFill>
                <a:effectLst/>
                <a:latin typeface="+mn-lt"/>
                <a:ea typeface="+mn-ea"/>
                <a:cs typeface="+mn-cs"/>
              </a:rPr>
              <a:t>, or </a:t>
            </a:r>
            <a:r>
              <a:rPr lang="en-US" sz="1200" b="0" i="1" kern="1200" dirty="0">
                <a:solidFill>
                  <a:schemeClr val="tx1"/>
                </a:solidFill>
                <a:effectLst/>
                <a:latin typeface="+mn-lt"/>
                <a:ea typeface="+mn-ea"/>
                <a:cs typeface="+mn-cs"/>
              </a:rPr>
              <a:t>not choose</a:t>
            </a:r>
            <a:r>
              <a:rPr lang="en-US" sz="1200" b="0" i="0" kern="1200" dirty="0">
                <a:solidFill>
                  <a:schemeClr val="tx1"/>
                </a:solidFill>
                <a:effectLst/>
                <a:latin typeface="+mn-lt"/>
                <a:ea typeface="+mn-ea"/>
                <a:cs typeface="+mn-cs"/>
              </a:rPr>
              <a:t>, in your software architecture.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Most developers take for granted that classes are the only (proper) way to organize code, but here we've seen there's another less-commonly talked about pattern that's actually quite powerful: </a:t>
            </a:r>
            <a:r>
              <a:rPr lang="en-US" sz="1200" b="1" i="0" kern="1200" dirty="0">
                <a:solidFill>
                  <a:schemeClr val="tx1"/>
                </a:solidFill>
                <a:effectLst/>
                <a:latin typeface="+mn-lt"/>
                <a:ea typeface="+mn-ea"/>
                <a:cs typeface="+mn-cs"/>
              </a:rPr>
              <a:t>behavior delegation</a:t>
            </a:r>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Behavior delegation suggests objects as peers of each other, which delegate amongst themselves, rather than parent and child class relationships. JavaScript's [[Prototype]] mechanism is, by its very designed nature, a behavior delegation mechanism.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That means we can either choose to struggle to implement class mechanics on top of JS (see Chapters 4 and 5), or we can just embrace the natural state of [[Prototype]] as a delegation mechanism.</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When you design code with objects only, not only does it simplify the syntax you use, but it can actually lead to simpler code architecture design.</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OLOO</a:t>
            </a:r>
            <a:r>
              <a:rPr lang="en-US" sz="1200" b="0" i="0" kern="1200" dirty="0">
                <a:solidFill>
                  <a:schemeClr val="tx1"/>
                </a:solidFill>
                <a:effectLst/>
                <a:latin typeface="+mn-lt"/>
                <a:ea typeface="+mn-ea"/>
                <a:cs typeface="+mn-cs"/>
              </a:rPr>
              <a:t> (objects-linked-to-other-objects) is a code style which creates and relates objects directly without the abstraction of classes. OLOO quite naturally implements [[Prototype]]-based behavior delegation.</a:t>
            </a:r>
          </a:p>
          <a:p>
            <a:endParaRPr lang="bg-BG" dirty="0"/>
          </a:p>
        </p:txBody>
      </p:sp>
      <p:sp>
        <p:nvSpPr>
          <p:cNvPr id="4" name="Slide Number Placeholder 3"/>
          <p:cNvSpPr>
            <a:spLocks noGrp="1"/>
          </p:cNvSpPr>
          <p:nvPr>
            <p:ph type="sldNum" sz="quarter" idx="10"/>
          </p:nvPr>
        </p:nvSpPr>
        <p:spPr/>
        <p:txBody>
          <a:bodyPr/>
          <a:lstStyle/>
          <a:p>
            <a:fld id="{FE1941C3-FDC9-43D9-9546-01FB4BF43ADD}" type="slidenum">
              <a:rPr lang="bg-BG" smtClean="0"/>
              <a:t>51</a:t>
            </a:fld>
            <a:endParaRPr lang="bg-BG"/>
          </a:p>
        </p:txBody>
      </p:sp>
    </p:spTree>
    <p:extLst>
      <p:ext uri="{BB962C8B-B14F-4D97-AF65-F5344CB8AC3E}">
        <p14:creationId xmlns:p14="http://schemas.microsoft.com/office/powerpoint/2010/main" val="26824727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not else,</a:t>
            </a:r>
            <a:r>
              <a:rPr lang="en-US" baseline="0" dirty="0"/>
              <a:t> it makes up for quite a lot shorter title </a:t>
            </a:r>
            <a:r>
              <a:rPr lang="en-US" baseline="0" dirty="0">
                <a:sym typeface="Wingdings" panose="05000000000000000000" pitchFamily="2" charset="2"/>
              </a:rPr>
              <a:t> </a:t>
            </a:r>
            <a:endParaRPr lang="en-GB" dirty="0"/>
          </a:p>
        </p:txBody>
      </p:sp>
      <p:sp>
        <p:nvSpPr>
          <p:cNvPr id="4" name="Slide Number Placeholder 3"/>
          <p:cNvSpPr>
            <a:spLocks noGrp="1"/>
          </p:cNvSpPr>
          <p:nvPr>
            <p:ph type="sldNum" sz="quarter" idx="10"/>
          </p:nvPr>
        </p:nvSpPr>
        <p:spPr/>
        <p:txBody>
          <a:bodyPr/>
          <a:lstStyle/>
          <a:p>
            <a:fld id="{B56DECCB-EB4D-4BEE-8A6F-BECBFC029EAA}" type="slidenum">
              <a:rPr lang="bg-BG" smtClean="0"/>
              <a:t>5</a:t>
            </a:fld>
            <a:endParaRPr lang="bg-BG"/>
          </a:p>
        </p:txBody>
      </p:sp>
    </p:spTree>
    <p:extLst>
      <p:ext uri="{BB962C8B-B14F-4D97-AF65-F5344CB8AC3E}">
        <p14:creationId xmlns:p14="http://schemas.microsoft.com/office/powerpoint/2010/main" val="1142189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might be the best kind of inheritance </a:t>
            </a:r>
            <a:r>
              <a:rPr lang="en-US" dirty="0">
                <a:sym typeface="Wingdings" panose="05000000000000000000" pitchFamily="2" charset="2"/>
              </a:rPr>
              <a:t>… I wish it upon you all!</a:t>
            </a:r>
            <a:r>
              <a:rPr lang="en-US" baseline="0" dirty="0">
                <a:sym typeface="Wingdings" panose="05000000000000000000" pitchFamily="2" charset="2"/>
              </a:rPr>
              <a:t> So now let’s go to classical!</a:t>
            </a:r>
            <a:endParaRPr lang="en-GB" dirty="0"/>
          </a:p>
        </p:txBody>
      </p:sp>
      <p:sp>
        <p:nvSpPr>
          <p:cNvPr id="4" name="Slide Number Placeholder 3"/>
          <p:cNvSpPr>
            <a:spLocks noGrp="1"/>
          </p:cNvSpPr>
          <p:nvPr>
            <p:ph type="sldNum" sz="quarter" idx="10"/>
          </p:nvPr>
        </p:nvSpPr>
        <p:spPr/>
        <p:txBody>
          <a:bodyPr/>
          <a:lstStyle/>
          <a:p>
            <a:fld id="{B56DECCB-EB4D-4BEE-8A6F-BECBFC029EAA}" type="slidenum">
              <a:rPr lang="bg-BG" smtClean="0"/>
              <a:t>7</a:t>
            </a:fld>
            <a:endParaRPr lang="bg-BG"/>
          </a:p>
        </p:txBody>
      </p:sp>
    </p:spTree>
    <p:extLst>
      <p:ext uri="{BB962C8B-B14F-4D97-AF65-F5344CB8AC3E}">
        <p14:creationId xmlns:p14="http://schemas.microsoft.com/office/powerpoint/2010/main" val="24936547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Please note I am not speaking about classes, just relationships</a:t>
            </a:r>
            <a:r>
              <a:rPr lang="en-US" baseline="0" dirty="0"/>
              <a:t>.</a:t>
            </a:r>
            <a:endParaRPr lang="en-GB" dirty="0"/>
          </a:p>
        </p:txBody>
      </p:sp>
      <p:sp>
        <p:nvSpPr>
          <p:cNvPr id="4" name="Slide Number Placeholder 3"/>
          <p:cNvSpPr>
            <a:spLocks noGrp="1"/>
          </p:cNvSpPr>
          <p:nvPr>
            <p:ph type="sldNum" sz="quarter" idx="10"/>
          </p:nvPr>
        </p:nvSpPr>
        <p:spPr/>
        <p:txBody>
          <a:bodyPr/>
          <a:lstStyle/>
          <a:p>
            <a:fld id="{B56DECCB-EB4D-4BEE-8A6F-BECBFC029EAA}" type="slidenum">
              <a:rPr lang="bg-BG" smtClean="0"/>
              <a:t>8</a:t>
            </a:fld>
            <a:endParaRPr lang="bg-BG"/>
          </a:p>
        </p:txBody>
      </p:sp>
    </p:spTree>
    <p:extLst>
      <p:ext uri="{BB962C8B-B14F-4D97-AF65-F5344CB8AC3E}">
        <p14:creationId xmlns:p14="http://schemas.microsoft.com/office/powerpoint/2010/main" val="3294681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inheritance</a:t>
            </a:r>
          </a:p>
          <a:p>
            <a:r>
              <a:rPr lang="en-US" dirty="0"/>
              <a:t>where subclasses inherit the features of one superclass. A class acquires the properties of another class.</a:t>
            </a:r>
          </a:p>
          <a:p>
            <a:endParaRPr lang="en-US" dirty="0"/>
          </a:p>
          <a:p>
            <a:r>
              <a:rPr lang="en-US" dirty="0"/>
              <a:t>Good example:</a:t>
            </a:r>
            <a:r>
              <a:rPr lang="en-US" baseline="0" dirty="0"/>
              <a:t> </a:t>
            </a:r>
            <a:endParaRPr lang="en-GB" dirty="0"/>
          </a:p>
        </p:txBody>
      </p:sp>
      <p:sp>
        <p:nvSpPr>
          <p:cNvPr id="4" name="Slide Number Placeholder 3"/>
          <p:cNvSpPr>
            <a:spLocks noGrp="1"/>
          </p:cNvSpPr>
          <p:nvPr>
            <p:ph type="sldNum" sz="quarter" idx="10"/>
          </p:nvPr>
        </p:nvSpPr>
        <p:spPr/>
        <p:txBody>
          <a:bodyPr/>
          <a:lstStyle/>
          <a:p>
            <a:fld id="{B56DECCB-EB4D-4BEE-8A6F-BECBFC029EAA}" type="slidenum">
              <a:rPr lang="bg-BG" smtClean="0"/>
              <a:t>9</a:t>
            </a:fld>
            <a:endParaRPr lang="bg-BG"/>
          </a:p>
        </p:txBody>
      </p:sp>
    </p:spTree>
    <p:extLst>
      <p:ext uri="{BB962C8B-B14F-4D97-AF65-F5344CB8AC3E}">
        <p14:creationId xmlns:p14="http://schemas.microsoft.com/office/powerpoint/2010/main" val="1461433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Multilevel inheritance</a:t>
            </a:r>
          </a:p>
          <a:p>
            <a:endParaRPr lang="en-US" dirty="0"/>
          </a:p>
          <a:p>
            <a:r>
              <a:rPr lang="en-US" dirty="0"/>
              <a:t>where a subclass is inherited from another subclass. It is not uncommon that a class is derived from another derived class as shown in the figure "Multilevel inheritance". </a:t>
            </a:r>
            <a:endParaRPr lang="en-US" dirty="0">
              <a:effectLst/>
            </a:endParaRPr>
          </a:p>
          <a:p>
            <a:endParaRPr lang="en-US" dirty="0"/>
          </a:p>
          <a:p>
            <a:r>
              <a:rPr lang="en-US" dirty="0"/>
              <a:t>The class </a:t>
            </a:r>
            <a:r>
              <a:rPr lang="en-US" i="1" dirty="0"/>
              <a:t>A</a:t>
            </a:r>
            <a:r>
              <a:rPr lang="en-US" dirty="0"/>
              <a:t> serves as a </a:t>
            </a:r>
            <a:r>
              <a:rPr lang="en-US" i="1" dirty="0"/>
              <a:t>base class</a:t>
            </a:r>
            <a:r>
              <a:rPr lang="en-US" dirty="0"/>
              <a:t> for the </a:t>
            </a:r>
            <a:r>
              <a:rPr lang="en-US" i="1" dirty="0"/>
              <a:t>derived class</a:t>
            </a:r>
            <a:r>
              <a:rPr lang="en-US" dirty="0"/>
              <a:t> </a:t>
            </a:r>
            <a:r>
              <a:rPr lang="en-US" i="1" dirty="0"/>
              <a:t>B</a:t>
            </a:r>
            <a:r>
              <a:rPr lang="en-US" dirty="0"/>
              <a:t>, which in turn serves as a </a:t>
            </a:r>
            <a:r>
              <a:rPr lang="en-US" i="1" dirty="0"/>
              <a:t>base class</a:t>
            </a:r>
            <a:r>
              <a:rPr lang="en-US" dirty="0"/>
              <a:t> for the </a:t>
            </a:r>
            <a:r>
              <a:rPr lang="en-US" i="1" dirty="0"/>
              <a:t>derived class</a:t>
            </a:r>
            <a:r>
              <a:rPr lang="en-US" dirty="0"/>
              <a:t> </a:t>
            </a:r>
            <a:r>
              <a:rPr lang="en-US" i="1" dirty="0"/>
              <a:t>C</a:t>
            </a:r>
            <a:r>
              <a:rPr lang="en-US" dirty="0"/>
              <a:t>. The class </a:t>
            </a:r>
            <a:r>
              <a:rPr lang="en-US" i="1" dirty="0" err="1"/>
              <a:t>B</a:t>
            </a:r>
            <a:r>
              <a:rPr lang="en-US" dirty="0" err="1"/>
              <a:t>is</a:t>
            </a:r>
            <a:r>
              <a:rPr lang="en-US" dirty="0"/>
              <a:t> known as </a:t>
            </a:r>
            <a:r>
              <a:rPr lang="en-US" i="1" dirty="0"/>
              <a:t>intermediate</a:t>
            </a:r>
            <a:r>
              <a:rPr lang="en-US" dirty="0"/>
              <a:t> base class because it provides a link for the inheritance between </a:t>
            </a:r>
            <a:r>
              <a:rPr lang="en-US" i="1" dirty="0"/>
              <a:t>A</a:t>
            </a:r>
            <a:r>
              <a:rPr lang="en-US" dirty="0"/>
              <a:t> and </a:t>
            </a:r>
            <a:r>
              <a:rPr lang="en-US" i="1" dirty="0"/>
              <a:t>C</a:t>
            </a:r>
            <a:r>
              <a:rPr lang="en-US" dirty="0"/>
              <a:t>. The chain </a:t>
            </a:r>
            <a:r>
              <a:rPr lang="en-US" i="1" dirty="0"/>
              <a:t>ABC</a:t>
            </a:r>
            <a:r>
              <a:rPr lang="en-US" dirty="0"/>
              <a:t> is known as </a:t>
            </a:r>
            <a:r>
              <a:rPr lang="en-US" i="1" dirty="0"/>
              <a:t>inheritance path</a:t>
            </a:r>
            <a:r>
              <a:rPr lang="en-US" dirty="0"/>
              <a:t>.</a:t>
            </a:r>
            <a:endParaRPr lang="en-US" dirty="0">
              <a:effectLst/>
            </a:endParaRPr>
          </a:p>
        </p:txBody>
      </p:sp>
      <p:sp>
        <p:nvSpPr>
          <p:cNvPr id="4" name="Slide Number Placeholder 3"/>
          <p:cNvSpPr>
            <a:spLocks noGrp="1"/>
          </p:cNvSpPr>
          <p:nvPr>
            <p:ph type="sldNum" sz="quarter" idx="10"/>
          </p:nvPr>
        </p:nvSpPr>
        <p:spPr/>
        <p:txBody>
          <a:bodyPr/>
          <a:lstStyle/>
          <a:p>
            <a:fld id="{B56DECCB-EB4D-4BEE-8A6F-BECBFC029EAA}" type="slidenum">
              <a:rPr lang="bg-BG" smtClean="0"/>
              <a:t>10</a:t>
            </a:fld>
            <a:endParaRPr lang="bg-BG"/>
          </a:p>
        </p:txBody>
      </p:sp>
    </p:spTree>
    <p:extLst>
      <p:ext uri="{BB962C8B-B14F-4D97-AF65-F5344CB8AC3E}">
        <p14:creationId xmlns:p14="http://schemas.microsoft.com/office/powerpoint/2010/main" val="1506831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Hierarchical inheritance</a:t>
            </a:r>
          </a:p>
          <a:p>
            <a:r>
              <a:rPr lang="en-US" dirty="0"/>
              <a:t>where one class serves as a superclass (base class) for more than one sub class.</a:t>
            </a:r>
            <a:endParaRPr lang="en-US" dirty="0">
              <a:effectLst/>
            </a:endParaRPr>
          </a:p>
        </p:txBody>
      </p:sp>
      <p:sp>
        <p:nvSpPr>
          <p:cNvPr id="4" name="Slide Number Placeholder 3"/>
          <p:cNvSpPr>
            <a:spLocks noGrp="1"/>
          </p:cNvSpPr>
          <p:nvPr>
            <p:ph type="sldNum" sz="quarter" idx="10"/>
          </p:nvPr>
        </p:nvSpPr>
        <p:spPr/>
        <p:txBody>
          <a:bodyPr/>
          <a:lstStyle/>
          <a:p>
            <a:fld id="{B56DECCB-EB4D-4BEE-8A6F-BECBFC029EAA}" type="slidenum">
              <a:rPr lang="bg-BG" smtClean="0"/>
              <a:t>11</a:t>
            </a:fld>
            <a:endParaRPr lang="bg-BG"/>
          </a:p>
        </p:txBody>
      </p:sp>
    </p:spTree>
    <p:extLst>
      <p:ext uri="{BB962C8B-B14F-4D97-AF65-F5344CB8AC3E}">
        <p14:creationId xmlns:p14="http://schemas.microsoft.com/office/powerpoint/2010/main" val="1465275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bg-B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bg-BG"/>
          </a:p>
        </p:txBody>
      </p:sp>
      <p:sp>
        <p:nvSpPr>
          <p:cNvPr id="4" name="Date Placeholder 3"/>
          <p:cNvSpPr>
            <a:spLocks noGrp="1"/>
          </p:cNvSpPr>
          <p:nvPr>
            <p:ph type="dt" sz="half" idx="10"/>
          </p:nvPr>
        </p:nvSpPr>
        <p:spPr/>
        <p:txBody>
          <a:bodyPr/>
          <a:lstStyle/>
          <a:p>
            <a:fld id="{AB8F8ADE-687F-4D23-AE2A-474EE3E8978C}" type="datetimeFigureOut">
              <a:rPr lang="bg-BG" smtClean="0"/>
              <a:t>18.11.2016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E8CF1C3-B034-4489-982C-D5750C37175D}" type="slidenum">
              <a:rPr lang="bg-BG" smtClean="0"/>
              <a:t>‹#›</a:t>
            </a:fld>
            <a:endParaRPr lang="bg-BG"/>
          </a:p>
        </p:txBody>
      </p:sp>
    </p:spTree>
    <p:extLst>
      <p:ext uri="{BB962C8B-B14F-4D97-AF65-F5344CB8AC3E}">
        <p14:creationId xmlns:p14="http://schemas.microsoft.com/office/powerpoint/2010/main" val="937718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p>
            <a:fld id="{AB8F8ADE-687F-4D23-AE2A-474EE3E8978C}" type="datetimeFigureOut">
              <a:rPr lang="bg-BG" smtClean="0"/>
              <a:t>18.11.2016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E8CF1C3-B034-4489-982C-D5750C37175D}" type="slidenum">
              <a:rPr lang="bg-BG" smtClean="0"/>
              <a:t>‹#›</a:t>
            </a:fld>
            <a:endParaRPr lang="bg-BG"/>
          </a:p>
        </p:txBody>
      </p:sp>
    </p:spTree>
    <p:extLst>
      <p:ext uri="{BB962C8B-B14F-4D97-AF65-F5344CB8AC3E}">
        <p14:creationId xmlns:p14="http://schemas.microsoft.com/office/powerpoint/2010/main" val="39474065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bg-B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p>
            <a:fld id="{AB8F8ADE-687F-4D23-AE2A-474EE3E8978C}" type="datetimeFigureOut">
              <a:rPr lang="bg-BG" smtClean="0"/>
              <a:t>18.11.2016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E8CF1C3-B034-4489-982C-D5750C37175D}" type="slidenum">
              <a:rPr lang="bg-BG" smtClean="0"/>
              <a:t>‹#›</a:t>
            </a:fld>
            <a:endParaRPr lang="bg-BG"/>
          </a:p>
        </p:txBody>
      </p:sp>
    </p:spTree>
    <p:extLst>
      <p:ext uri="{BB962C8B-B14F-4D97-AF65-F5344CB8AC3E}">
        <p14:creationId xmlns:p14="http://schemas.microsoft.com/office/powerpoint/2010/main" val="752379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10"/>
          </p:nvPr>
        </p:nvSpPr>
        <p:spPr/>
        <p:txBody>
          <a:bodyPr/>
          <a:lstStyle/>
          <a:p>
            <a:fld id="{AB8F8ADE-687F-4D23-AE2A-474EE3E8978C}" type="datetimeFigureOut">
              <a:rPr lang="bg-BG" smtClean="0"/>
              <a:t>18.11.2016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E8CF1C3-B034-4489-982C-D5750C37175D}" type="slidenum">
              <a:rPr lang="bg-BG" smtClean="0"/>
              <a:t>‹#›</a:t>
            </a:fld>
            <a:endParaRPr lang="bg-BG"/>
          </a:p>
        </p:txBody>
      </p:sp>
    </p:spTree>
    <p:extLst>
      <p:ext uri="{BB962C8B-B14F-4D97-AF65-F5344CB8AC3E}">
        <p14:creationId xmlns:p14="http://schemas.microsoft.com/office/powerpoint/2010/main" val="2924447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bg-B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AB8F8ADE-687F-4D23-AE2A-474EE3E8978C}" type="datetimeFigureOut">
              <a:rPr lang="bg-BG" smtClean="0"/>
              <a:t>18.11.2016 г.</a:t>
            </a:fld>
            <a:endParaRPr lang="bg-BG"/>
          </a:p>
        </p:txBody>
      </p:sp>
      <p:sp>
        <p:nvSpPr>
          <p:cNvPr id="5" name="Footer Placeholder 4"/>
          <p:cNvSpPr>
            <a:spLocks noGrp="1"/>
          </p:cNvSpPr>
          <p:nvPr>
            <p:ph type="ftr" sz="quarter" idx="11"/>
          </p:nvPr>
        </p:nvSpPr>
        <p:spPr/>
        <p:txBody>
          <a:bodyPr/>
          <a:lstStyle/>
          <a:p>
            <a:endParaRPr lang="bg-BG"/>
          </a:p>
        </p:txBody>
      </p:sp>
      <p:sp>
        <p:nvSpPr>
          <p:cNvPr id="6" name="Slide Number Placeholder 5"/>
          <p:cNvSpPr>
            <a:spLocks noGrp="1"/>
          </p:cNvSpPr>
          <p:nvPr>
            <p:ph type="sldNum" sz="quarter" idx="12"/>
          </p:nvPr>
        </p:nvSpPr>
        <p:spPr/>
        <p:txBody>
          <a:bodyPr/>
          <a:lstStyle/>
          <a:p>
            <a:fld id="{BE8CF1C3-B034-4489-982C-D5750C37175D}" type="slidenum">
              <a:rPr lang="bg-BG" smtClean="0"/>
              <a:t>‹#›</a:t>
            </a:fld>
            <a:endParaRPr lang="bg-BG"/>
          </a:p>
        </p:txBody>
      </p:sp>
    </p:spTree>
    <p:extLst>
      <p:ext uri="{BB962C8B-B14F-4D97-AF65-F5344CB8AC3E}">
        <p14:creationId xmlns:p14="http://schemas.microsoft.com/office/powerpoint/2010/main" val="42476358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Date Placeholder 4"/>
          <p:cNvSpPr>
            <a:spLocks noGrp="1"/>
          </p:cNvSpPr>
          <p:nvPr>
            <p:ph type="dt" sz="half" idx="10"/>
          </p:nvPr>
        </p:nvSpPr>
        <p:spPr/>
        <p:txBody>
          <a:bodyPr/>
          <a:lstStyle/>
          <a:p>
            <a:fld id="{AB8F8ADE-687F-4D23-AE2A-474EE3E8978C}" type="datetimeFigureOut">
              <a:rPr lang="bg-BG" smtClean="0"/>
              <a:t>18.11.2016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BE8CF1C3-B034-4489-982C-D5750C37175D}" type="slidenum">
              <a:rPr lang="bg-BG" smtClean="0"/>
              <a:t>‹#›</a:t>
            </a:fld>
            <a:endParaRPr lang="bg-BG"/>
          </a:p>
        </p:txBody>
      </p:sp>
    </p:spTree>
    <p:extLst>
      <p:ext uri="{BB962C8B-B14F-4D97-AF65-F5344CB8AC3E}">
        <p14:creationId xmlns:p14="http://schemas.microsoft.com/office/powerpoint/2010/main" val="21267175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bg-B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7" name="Date Placeholder 6"/>
          <p:cNvSpPr>
            <a:spLocks noGrp="1"/>
          </p:cNvSpPr>
          <p:nvPr>
            <p:ph type="dt" sz="half" idx="10"/>
          </p:nvPr>
        </p:nvSpPr>
        <p:spPr/>
        <p:txBody>
          <a:bodyPr/>
          <a:lstStyle/>
          <a:p>
            <a:fld id="{AB8F8ADE-687F-4D23-AE2A-474EE3E8978C}" type="datetimeFigureOut">
              <a:rPr lang="bg-BG" smtClean="0"/>
              <a:t>18.11.2016 г.</a:t>
            </a:fld>
            <a:endParaRPr lang="bg-BG"/>
          </a:p>
        </p:txBody>
      </p:sp>
      <p:sp>
        <p:nvSpPr>
          <p:cNvPr id="8" name="Footer Placeholder 7"/>
          <p:cNvSpPr>
            <a:spLocks noGrp="1"/>
          </p:cNvSpPr>
          <p:nvPr>
            <p:ph type="ftr" sz="quarter" idx="11"/>
          </p:nvPr>
        </p:nvSpPr>
        <p:spPr/>
        <p:txBody>
          <a:bodyPr/>
          <a:lstStyle/>
          <a:p>
            <a:endParaRPr lang="bg-BG"/>
          </a:p>
        </p:txBody>
      </p:sp>
      <p:sp>
        <p:nvSpPr>
          <p:cNvPr id="9" name="Slide Number Placeholder 8"/>
          <p:cNvSpPr>
            <a:spLocks noGrp="1"/>
          </p:cNvSpPr>
          <p:nvPr>
            <p:ph type="sldNum" sz="quarter" idx="12"/>
          </p:nvPr>
        </p:nvSpPr>
        <p:spPr/>
        <p:txBody>
          <a:bodyPr/>
          <a:lstStyle/>
          <a:p>
            <a:fld id="{BE8CF1C3-B034-4489-982C-D5750C37175D}" type="slidenum">
              <a:rPr lang="bg-BG" smtClean="0"/>
              <a:t>‹#›</a:t>
            </a:fld>
            <a:endParaRPr lang="bg-BG"/>
          </a:p>
        </p:txBody>
      </p:sp>
    </p:spTree>
    <p:extLst>
      <p:ext uri="{BB962C8B-B14F-4D97-AF65-F5344CB8AC3E}">
        <p14:creationId xmlns:p14="http://schemas.microsoft.com/office/powerpoint/2010/main" val="1914361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bg-BG"/>
          </a:p>
        </p:txBody>
      </p:sp>
      <p:sp>
        <p:nvSpPr>
          <p:cNvPr id="3" name="Date Placeholder 2"/>
          <p:cNvSpPr>
            <a:spLocks noGrp="1"/>
          </p:cNvSpPr>
          <p:nvPr>
            <p:ph type="dt" sz="half" idx="10"/>
          </p:nvPr>
        </p:nvSpPr>
        <p:spPr/>
        <p:txBody>
          <a:bodyPr/>
          <a:lstStyle/>
          <a:p>
            <a:fld id="{AB8F8ADE-687F-4D23-AE2A-474EE3E8978C}" type="datetimeFigureOut">
              <a:rPr lang="bg-BG" smtClean="0"/>
              <a:t>18.11.2016 г.</a:t>
            </a:fld>
            <a:endParaRPr lang="bg-BG"/>
          </a:p>
        </p:txBody>
      </p:sp>
      <p:sp>
        <p:nvSpPr>
          <p:cNvPr id="4" name="Footer Placeholder 3"/>
          <p:cNvSpPr>
            <a:spLocks noGrp="1"/>
          </p:cNvSpPr>
          <p:nvPr>
            <p:ph type="ftr" sz="quarter" idx="11"/>
          </p:nvPr>
        </p:nvSpPr>
        <p:spPr/>
        <p:txBody>
          <a:bodyPr/>
          <a:lstStyle/>
          <a:p>
            <a:endParaRPr lang="bg-BG"/>
          </a:p>
        </p:txBody>
      </p:sp>
      <p:sp>
        <p:nvSpPr>
          <p:cNvPr id="5" name="Slide Number Placeholder 4"/>
          <p:cNvSpPr>
            <a:spLocks noGrp="1"/>
          </p:cNvSpPr>
          <p:nvPr>
            <p:ph type="sldNum" sz="quarter" idx="12"/>
          </p:nvPr>
        </p:nvSpPr>
        <p:spPr/>
        <p:txBody>
          <a:bodyPr/>
          <a:lstStyle/>
          <a:p>
            <a:fld id="{BE8CF1C3-B034-4489-982C-D5750C37175D}" type="slidenum">
              <a:rPr lang="bg-BG" smtClean="0"/>
              <a:t>‹#›</a:t>
            </a:fld>
            <a:endParaRPr lang="bg-BG"/>
          </a:p>
        </p:txBody>
      </p:sp>
    </p:spTree>
    <p:extLst>
      <p:ext uri="{BB962C8B-B14F-4D97-AF65-F5344CB8AC3E}">
        <p14:creationId xmlns:p14="http://schemas.microsoft.com/office/powerpoint/2010/main" val="1654904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B8F8ADE-687F-4D23-AE2A-474EE3E8978C}" type="datetimeFigureOut">
              <a:rPr lang="bg-BG" smtClean="0"/>
              <a:t>18.11.2016 г.</a:t>
            </a:fld>
            <a:endParaRPr lang="bg-BG"/>
          </a:p>
        </p:txBody>
      </p:sp>
      <p:sp>
        <p:nvSpPr>
          <p:cNvPr id="3" name="Footer Placeholder 2"/>
          <p:cNvSpPr>
            <a:spLocks noGrp="1"/>
          </p:cNvSpPr>
          <p:nvPr>
            <p:ph type="ftr" sz="quarter" idx="11"/>
          </p:nvPr>
        </p:nvSpPr>
        <p:spPr/>
        <p:txBody>
          <a:bodyPr/>
          <a:lstStyle/>
          <a:p>
            <a:endParaRPr lang="bg-BG"/>
          </a:p>
        </p:txBody>
      </p:sp>
      <p:sp>
        <p:nvSpPr>
          <p:cNvPr id="4" name="Slide Number Placeholder 3"/>
          <p:cNvSpPr>
            <a:spLocks noGrp="1"/>
          </p:cNvSpPr>
          <p:nvPr>
            <p:ph type="sldNum" sz="quarter" idx="12"/>
          </p:nvPr>
        </p:nvSpPr>
        <p:spPr/>
        <p:txBody>
          <a:bodyPr/>
          <a:lstStyle/>
          <a:p>
            <a:fld id="{BE8CF1C3-B034-4489-982C-D5750C37175D}" type="slidenum">
              <a:rPr lang="bg-BG" smtClean="0"/>
              <a:t>‹#›</a:t>
            </a:fld>
            <a:endParaRPr lang="bg-BG"/>
          </a:p>
        </p:txBody>
      </p:sp>
    </p:spTree>
    <p:extLst>
      <p:ext uri="{BB962C8B-B14F-4D97-AF65-F5344CB8AC3E}">
        <p14:creationId xmlns:p14="http://schemas.microsoft.com/office/powerpoint/2010/main" val="25033273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8F8ADE-687F-4D23-AE2A-474EE3E8978C}" type="datetimeFigureOut">
              <a:rPr lang="bg-BG" smtClean="0"/>
              <a:t>18.11.2016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BE8CF1C3-B034-4489-982C-D5750C37175D}" type="slidenum">
              <a:rPr lang="bg-BG" smtClean="0"/>
              <a:t>‹#›</a:t>
            </a:fld>
            <a:endParaRPr lang="bg-BG"/>
          </a:p>
        </p:txBody>
      </p:sp>
    </p:spTree>
    <p:extLst>
      <p:ext uri="{BB962C8B-B14F-4D97-AF65-F5344CB8AC3E}">
        <p14:creationId xmlns:p14="http://schemas.microsoft.com/office/powerpoint/2010/main" val="1607394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bg-B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bg-B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AB8F8ADE-687F-4D23-AE2A-474EE3E8978C}" type="datetimeFigureOut">
              <a:rPr lang="bg-BG" smtClean="0"/>
              <a:t>18.11.2016 г.</a:t>
            </a:fld>
            <a:endParaRPr lang="bg-BG"/>
          </a:p>
        </p:txBody>
      </p:sp>
      <p:sp>
        <p:nvSpPr>
          <p:cNvPr id="6" name="Footer Placeholder 5"/>
          <p:cNvSpPr>
            <a:spLocks noGrp="1"/>
          </p:cNvSpPr>
          <p:nvPr>
            <p:ph type="ftr" sz="quarter" idx="11"/>
          </p:nvPr>
        </p:nvSpPr>
        <p:spPr/>
        <p:txBody>
          <a:bodyPr/>
          <a:lstStyle/>
          <a:p>
            <a:endParaRPr lang="bg-BG"/>
          </a:p>
        </p:txBody>
      </p:sp>
      <p:sp>
        <p:nvSpPr>
          <p:cNvPr id="7" name="Slide Number Placeholder 6"/>
          <p:cNvSpPr>
            <a:spLocks noGrp="1"/>
          </p:cNvSpPr>
          <p:nvPr>
            <p:ph type="sldNum" sz="quarter" idx="12"/>
          </p:nvPr>
        </p:nvSpPr>
        <p:spPr/>
        <p:txBody>
          <a:bodyPr/>
          <a:lstStyle/>
          <a:p>
            <a:fld id="{BE8CF1C3-B034-4489-982C-D5750C37175D}" type="slidenum">
              <a:rPr lang="bg-BG" smtClean="0"/>
              <a:t>‹#›</a:t>
            </a:fld>
            <a:endParaRPr lang="bg-BG"/>
          </a:p>
        </p:txBody>
      </p:sp>
    </p:spTree>
    <p:extLst>
      <p:ext uri="{BB962C8B-B14F-4D97-AF65-F5344CB8AC3E}">
        <p14:creationId xmlns:p14="http://schemas.microsoft.com/office/powerpoint/2010/main" val="1351822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bg-B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bg-B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B8F8ADE-687F-4D23-AE2A-474EE3E8978C}" type="datetimeFigureOut">
              <a:rPr lang="bg-BG" smtClean="0"/>
              <a:t>18.11.2016 г.</a:t>
            </a:fld>
            <a:endParaRPr lang="bg-B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bg-B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8CF1C3-B034-4489-982C-D5750C37175D}" type="slidenum">
              <a:rPr lang="bg-BG" smtClean="0"/>
              <a:t>‹#›</a:t>
            </a:fld>
            <a:endParaRPr lang="bg-BG"/>
          </a:p>
        </p:txBody>
      </p:sp>
    </p:spTree>
    <p:extLst>
      <p:ext uri="{BB962C8B-B14F-4D97-AF65-F5344CB8AC3E}">
        <p14:creationId xmlns:p14="http://schemas.microsoft.com/office/powerpoint/2010/main" val="3859043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mailto:martin.c@sbtech.com" TargetMode="External"/><Relationship Id="rId2" Type="http://schemas.openxmlformats.org/officeDocument/2006/relationships/hyperlink" Target="https://goo.gl/CRRJ2Y"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s://github.com/mchaov"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Understanding prototypal inheritance in JavaScript</a:t>
            </a:r>
            <a:endParaRPr lang="en-GB" dirty="0"/>
          </a:p>
        </p:txBody>
      </p:sp>
      <p:sp>
        <p:nvSpPr>
          <p:cNvPr id="3" name="Subtitle 2"/>
          <p:cNvSpPr>
            <a:spLocks noGrp="1"/>
          </p:cNvSpPr>
          <p:nvPr>
            <p:ph type="subTitle" idx="1"/>
          </p:nvPr>
        </p:nvSpPr>
        <p:spPr/>
        <p:txBody>
          <a:bodyPr/>
          <a:lstStyle/>
          <a:p>
            <a:r>
              <a:rPr lang="en-US" dirty="0"/>
              <a:t>by a mad guy who believes he can explain prototypes…</a:t>
            </a:r>
            <a:endParaRPr lang="en-GB" dirty="0"/>
          </a:p>
        </p:txBody>
      </p:sp>
    </p:spTree>
    <p:extLst>
      <p:ext uri="{BB962C8B-B14F-4D97-AF65-F5344CB8AC3E}">
        <p14:creationId xmlns:p14="http://schemas.microsoft.com/office/powerpoint/2010/main" val="11606742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a:stCxn id="4" idx="3"/>
            <a:endCxn id="8" idx="1"/>
          </p:cNvCxnSpPr>
          <p:nvPr/>
        </p:nvCxnSpPr>
        <p:spPr>
          <a:xfrm>
            <a:off x="3742266" y="3429001"/>
            <a:ext cx="1058333" cy="0"/>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8331199" y="2192867"/>
            <a:ext cx="2472267" cy="2472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600" dirty="0">
                <a:solidFill>
                  <a:schemeClr val="bg1"/>
                </a:solidFill>
              </a:rPr>
              <a:t>C</a:t>
            </a:r>
            <a:endParaRPr lang="en-GB" sz="9600" dirty="0">
              <a:solidFill>
                <a:schemeClr val="bg1"/>
              </a:solidFill>
            </a:endParaRPr>
          </a:p>
        </p:txBody>
      </p:sp>
      <p:sp>
        <p:nvSpPr>
          <p:cNvPr id="4" name="Rectangle 3"/>
          <p:cNvSpPr/>
          <p:nvPr/>
        </p:nvSpPr>
        <p:spPr>
          <a:xfrm>
            <a:off x="1269999" y="2192867"/>
            <a:ext cx="2472267" cy="2472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bg1"/>
                </a:solidFill>
              </a:rPr>
              <a:t>A</a:t>
            </a:r>
            <a:endParaRPr lang="en-GB" sz="9600" dirty="0">
              <a:solidFill>
                <a:schemeClr val="bg1"/>
              </a:solidFill>
            </a:endParaRPr>
          </a:p>
        </p:txBody>
      </p:sp>
      <p:sp>
        <p:nvSpPr>
          <p:cNvPr id="8" name="Rectangle 7"/>
          <p:cNvSpPr/>
          <p:nvPr/>
        </p:nvSpPr>
        <p:spPr>
          <a:xfrm>
            <a:off x="4800599" y="2192867"/>
            <a:ext cx="2472267" cy="24722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600" dirty="0">
                <a:solidFill>
                  <a:schemeClr val="bg1"/>
                </a:solidFill>
              </a:rPr>
              <a:t>B</a:t>
            </a:r>
            <a:endParaRPr lang="en-GB" sz="9600" dirty="0">
              <a:solidFill>
                <a:schemeClr val="bg1"/>
              </a:solidFill>
            </a:endParaRPr>
          </a:p>
        </p:txBody>
      </p:sp>
      <p:cxnSp>
        <p:nvCxnSpPr>
          <p:cNvPr id="9" name="Straight Arrow Connector 8"/>
          <p:cNvCxnSpPr>
            <a:stCxn id="8" idx="3"/>
            <a:endCxn id="5" idx="1"/>
          </p:cNvCxnSpPr>
          <p:nvPr/>
        </p:nvCxnSpPr>
        <p:spPr>
          <a:xfrm>
            <a:off x="7272866" y="3429001"/>
            <a:ext cx="1058333" cy="0"/>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99958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Arrow Connector 6"/>
          <p:cNvCxnSpPr>
            <a:stCxn id="4" idx="3"/>
            <a:endCxn id="8" idx="1"/>
          </p:cNvCxnSpPr>
          <p:nvPr/>
        </p:nvCxnSpPr>
        <p:spPr>
          <a:xfrm>
            <a:off x="3742266" y="3429001"/>
            <a:ext cx="4588932" cy="1554787"/>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269999" y="2192867"/>
            <a:ext cx="2472267" cy="2472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bg1"/>
                </a:solidFill>
              </a:rPr>
              <a:t>A</a:t>
            </a:r>
            <a:endParaRPr lang="en-GB" sz="9600" dirty="0">
              <a:solidFill>
                <a:schemeClr val="bg1"/>
              </a:solidFill>
            </a:endParaRPr>
          </a:p>
        </p:txBody>
      </p:sp>
      <p:sp>
        <p:nvSpPr>
          <p:cNvPr id="5" name="Rectangle 4"/>
          <p:cNvSpPr/>
          <p:nvPr/>
        </p:nvSpPr>
        <p:spPr>
          <a:xfrm>
            <a:off x="8331199" y="638079"/>
            <a:ext cx="2472267" cy="2472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600" dirty="0">
                <a:solidFill>
                  <a:schemeClr val="bg1"/>
                </a:solidFill>
              </a:rPr>
              <a:t>C</a:t>
            </a:r>
            <a:endParaRPr lang="en-GB" sz="9600" dirty="0">
              <a:solidFill>
                <a:schemeClr val="bg1"/>
              </a:solidFill>
            </a:endParaRPr>
          </a:p>
        </p:txBody>
      </p:sp>
      <p:sp>
        <p:nvSpPr>
          <p:cNvPr id="8" name="Rectangle 7"/>
          <p:cNvSpPr/>
          <p:nvPr/>
        </p:nvSpPr>
        <p:spPr>
          <a:xfrm>
            <a:off x="8331198" y="3747654"/>
            <a:ext cx="2472267" cy="24722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600" dirty="0">
                <a:solidFill>
                  <a:schemeClr val="bg1"/>
                </a:solidFill>
              </a:rPr>
              <a:t>B</a:t>
            </a:r>
            <a:endParaRPr lang="en-GB" sz="9600" dirty="0">
              <a:solidFill>
                <a:schemeClr val="bg1"/>
              </a:solidFill>
            </a:endParaRPr>
          </a:p>
        </p:txBody>
      </p:sp>
      <p:cxnSp>
        <p:nvCxnSpPr>
          <p:cNvPr id="9" name="Straight Arrow Connector 8"/>
          <p:cNvCxnSpPr>
            <a:stCxn id="4" idx="3"/>
            <a:endCxn id="5" idx="1"/>
          </p:cNvCxnSpPr>
          <p:nvPr/>
        </p:nvCxnSpPr>
        <p:spPr>
          <a:xfrm flipV="1">
            <a:off x="3742266" y="1874213"/>
            <a:ext cx="4588933" cy="1554788"/>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807832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31199" y="2192867"/>
            <a:ext cx="2472267" cy="247226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600" dirty="0">
                <a:solidFill>
                  <a:schemeClr val="bg1"/>
                </a:solidFill>
              </a:rPr>
              <a:t>C</a:t>
            </a:r>
            <a:endParaRPr lang="en-GB" sz="9600" dirty="0">
              <a:solidFill>
                <a:schemeClr val="bg1"/>
              </a:solidFill>
            </a:endParaRPr>
          </a:p>
        </p:txBody>
      </p:sp>
      <p:cxnSp>
        <p:nvCxnSpPr>
          <p:cNvPr id="7" name="Straight Arrow Connector 6"/>
          <p:cNvCxnSpPr>
            <a:stCxn id="4" idx="3"/>
          </p:cNvCxnSpPr>
          <p:nvPr/>
        </p:nvCxnSpPr>
        <p:spPr>
          <a:xfrm>
            <a:off x="3742266" y="1874213"/>
            <a:ext cx="4588933" cy="318654"/>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1269999" y="638079"/>
            <a:ext cx="2472267" cy="2472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bg1"/>
                </a:solidFill>
              </a:rPr>
              <a:t>A</a:t>
            </a:r>
            <a:endParaRPr lang="en-GB" sz="9600" dirty="0">
              <a:solidFill>
                <a:schemeClr val="bg1"/>
              </a:solidFill>
            </a:endParaRPr>
          </a:p>
        </p:txBody>
      </p:sp>
      <p:sp>
        <p:nvSpPr>
          <p:cNvPr id="8" name="Rectangle 7"/>
          <p:cNvSpPr/>
          <p:nvPr/>
        </p:nvSpPr>
        <p:spPr>
          <a:xfrm>
            <a:off x="1269999" y="3747655"/>
            <a:ext cx="2472267" cy="24722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600" dirty="0">
                <a:solidFill>
                  <a:schemeClr val="bg1"/>
                </a:solidFill>
              </a:rPr>
              <a:t>B</a:t>
            </a:r>
            <a:endParaRPr lang="en-GB" sz="9600" dirty="0">
              <a:solidFill>
                <a:schemeClr val="bg1"/>
              </a:solidFill>
            </a:endParaRPr>
          </a:p>
        </p:txBody>
      </p:sp>
      <p:cxnSp>
        <p:nvCxnSpPr>
          <p:cNvPr id="9" name="Straight Arrow Connector 8"/>
          <p:cNvCxnSpPr>
            <a:stCxn id="8" idx="3"/>
          </p:cNvCxnSpPr>
          <p:nvPr/>
        </p:nvCxnSpPr>
        <p:spPr>
          <a:xfrm flipV="1">
            <a:off x="3742266" y="4665134"/>
            <a:ext cx="4588933" cy="318655"/>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810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pngimg.com/upload/man_PNG653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38644" y="1151205"/>
            <a:ext cx="1833308" cy="420823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65007"/>
            <a:ext cx="6826445" cy="4380627"/>
          </a:xfrm>
          <a:prstGeom prst="rect">
            <a:avLst/>
          </a:prstGeom>
        </p:spPr>
      </p:pic>
      <p:sp>
        <p:nvSpPr>
          <p:cNvPr id="6" name="Plus Sign 5"/>
          <p:cNvSpPr/>
          <p:nvPr/>
        </p:nvSpPr>
        <p:spPr>
          <a:xfrm>
            <a:off x="6623987" y="2091188"/>
            <a:ext cx="2328266" cy="23282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dirty="0"/>
          </a:p>
        </p:txBody>
      </p:sp>
    </p:spTree>
    <p:extLst>
      <p:ext uri="{BB962C8B-B14F-4D97-AF65-F5344CB8AC3E}">
        <p14:creationId xmlns:p14="http://schemas.microsoft.com/office/powerpoint/2010/main" val="25943348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49482" y="10758"/>
            <a:ext cx="5829300" cy="6858000"/>
          </a:xfrm>
          <a:prstGeom prst="rect">
            <a:avLst/>
          </a:prstGeom>
        </p:spPr>
      </p:pic>
    </p:spTree>
    <p:extLst>
      <p:ext uri="{BB962C8B-B14F-4D97-AF65-F5344CB8AC3E}">
        <p14:creationId xmlns:p14="http://schemas.microsoft.com/office/powerpoint/2010/main" val="1385302669"/>
      </p:ext>
    </p:extLst>
  </p:cSld>
  <p:clrMapOvr>
    <a:masterClrMapping/>
  </p:clrMapOvr>
  <mc:AlternateContent xmlns:mc="http://schemas.openxmlformats.org/markup-compatibility/2006" xmlns:p14="http://schemas.microsoft.com/office/powerpoint/2010/main">
    <mc:Choice Requires="p14">
      <p:transition spd="slow" p14:dur="2000">
        <p14:flash/>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174031" y="1923928"/>
            <a:ext cx="1843939" cy="9698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600" dirty="0">
                <a:solidFill>
                  <a:schemeClr val="bg1"/>
                </a:solidFill>
              </a:rPr>
              <a:t>AB</a:t>
            </a:r>
          </a:p>
        </p:txBody>
      </p:sp>
      <p:grpSp>
        <p:nvGrpSpPr>
          <p:cNvPr id="3" name="Group 2"/>
          <p:cNvGrpSpPr/>
          <p:nvPr/>
        </p:nvGrpSpPr>
        <p:grpSpPr>
          <a:xfrm>
            <a:off x="3992034" y="95126"/>
            <a:ext cx="4207933" cy="969881"/>
            <a:chOff x="3628016" y="95126"/>
            <a:chExt cx="4207933" cy="969881"/>
          </a:xfrm>
        </p:grpSpPr>
        <p:sp>
          <p:nvSpPr>
            <p:cNvPr id="5" name="Rectangle 4"/>
            <p:cNvSpPr/>
            <p:nvPr/>
          </p:nvSpPr>
          <p:spPr>
            <a:xfrm>
              <a:off x="3628016" y="95126"/>
              <a:ext cx="969881" cy="969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bg1"/>
                  </a:solidFill>
                </a:rPr>
                <a:t>A</a:t>
              </a:r>
              <a:endParaRPr lang="en-GB" sz="9600" dirty="0">
                <a:solidFill>
                  <a:schemeClr val="bg1"/>
                </a:solidFill>
              </a:endParaRPr>
            </a:p>
          </p:txBody>
        </p:sp>
        <p:sp>
          <p:nvSpPr>
            <p:cNvPr id="6" name="Rectangle 5"/>
            <p:cNvSpPr/>
            <p:nvPr/>
          </p:nvSpPr>
          <p:spPr>
            <a:xfrm>
              <a:off x="6866068" y="95126"/>
              <a:ext cx="969881" cy="96988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600" dirty="0">
                  <a:solidFill>
                    <a:schemeClr val="bg1"/>
                  </a:solidFill>
                </a:rPr>
                <a:t>B</a:t>
              </a:r>
              <a:endParaRPr lang="en-GB" sz="9600" dirty="0">
                <a:solidFill>
                  <a:schemeClr val="bg1"/>
                </a:solidFill>
              </a:endParaRPr>
            </a:p>
          </p:txBody>
        </p:sp>
      </p:grpSp>
      <p:cxnSp>
        <p:nvCxnSpPr>
          <p:cNvPr id="8" name="Straight Arrow Connector 7"/>
          <p:cNvCxnSpPr>
            <a:stCxn id="5" idx="2"/>
          </p:cNvCxnSpPr>
          <p:nvPr/>
        </p:nvCxnSpPr>
        <p:spPr>
          <a:xfrm>
            <a:off x="4476975" y="1065007"/>
            <a:ext cx="697056" cy="858921"/>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6" idx="2"/>
          </p:cNvCxnSpPr>
          <p:nvPr/>
        </p:nvCxnSpPr>
        <p:spPr>
          <a:xfrm flipH="1">
            <a:off x="7017971" y="1065007"/>
            <a:ext cx="697056" cy="858921"/>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46" idx="0"/>
          </p:cNvCxnSpPr>
          <p:nvPr/>
        </p:nvCxnSpPr>
        <p:spPr>
          <a:xfrm flipH="1">
            <a:off x="4476975" y="2893809"/>
            <a:ext cx="697056" cy="795317"/>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47" idx="0"/>
          </p:cNvCxnSpPr>
          <p:nvPr/>
        </p:nvCxnSpPr>
        <p:spPr>
          <a:xfrm>
            <a:off x="7017970" y="2893809"/>
            <a:ext cx="697057" cy="795317"/>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3992034" y="3689126"/>
            <a:ext cx="969881" cy="96988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600" dirty="0">
                <a:solidFill>
                  <a:schemeClr val="bg1"/>
                </a:solidFill>
              </a:rPr>
              <a:t>C</a:t>
            </a:r>
            <a:endParaRPr lang="en-GB" sz="9600" dirty="0">
              <a:solidFill>
                <a:schemeClr val="bg1"/>
              </a:solidFill>
            </a:endParaRPr>
          </a:p>
        </p:txBody>
      </p:sp>
      <p:sp>
        <p:nvSpPr>
          <p:cNvPr id="47" name="Rectangle 46"/>
          <p:cNvSpPr/>
          <p:nvPr/>
        </p:nvSpPr>
        <p:spPr>
          <a:xfrm>
            <a:off x="7230086" y="3689126"/>
            <a:ext cx="969881" cy="96988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600" dirty="0">
                <a:solidFill>
                  <a:schemeClr val="bg1"/>
                </a:solidFill>
              </a:rPr>
              <a:t>D</a:t>
            </a:r>
            <a:endParaRPr lang="en-GB" sz="9600" dirty="0">
              <a:solidFill>
                <a:schemeClr val="bg1"/>
              </a:solidFill>
            </a:endParaRPr>
          </a:p>
        </p:txBody>
      </p:sp>
      <p:sp>
        <p:nvSpPr>
          <p:cNvPr id="50" name="Rectangle 49"/>
          <p:cNvSpPr/>
          <p:nvPr/>
        </p:nvSpPr>
        <p:spPr>
          <a:xfrm>
            <a:off x="1701603" y="5648813"/>
            <a:ext cx="969881" cy="96988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600" dirty="0">
                <a:solidFill>
                  <a:schemeClr val="bg1"/>
                </a:solidFill>
              </a:rPr>
              <a:t>E</a:t>
            </a:r>
            <a:endParaRPr lang="en-GB" sz="9600" dirty="0">
              <a:solidFill>
                <a:schemeClr val="bg1"/>
              </a:solidFill>
            </a:endParaRPr>
          </a:p>
        </p:txBody>
      </p:sp>
      <p:sp>
        <p:nvSpPr>
          <p:cNvPr id="51" name="Rectangle 50"/>
          <p:cNvSpPr/>
          <p:nvPr/>
        </p:nvSpPr>
        <p:spPr>
          <a:xfrm>
            <a:off x="2952876" y="5648813"/>
            <a:ext cx="969881" cy="96988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9600" dirty="0">
                <a:solidFill>
                  <a:schemeClr val="bg1"/>
                </a:solidFill>
              </a:rPr>
              <a:t>F</a:t>
            </a:r>
            <a:endParaRPr lang="en-GB" sz="9600" dirty="0">
              <a:solidFill>
                <a:schemeClr val="bg1"/>
              </a:solidFill>
            </a:endParaRPr>
          </a:p>
        </p:txBody>
      </p:sp>
      <p:sp>
        <p:nvSpPr>
          <p:cNvPr id="52" name="Rectangle 51"/>
          <p:cNvSpPr/>
          <p:nvPr/>
        </p:nvSpPr>
        <p:spPr>
          <a:xfrm>
            <a:off x="4204150" y="5648813"/>
            <a:ext cx="969881" cy="969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bg1"/>
                </a:solidFill>
              </a:rPr>
              <a:t>G</a:t>
            </a:r>
            <a:endParaRPr lang="en-GB" sz="9600" dirty="0">
              <a:solidFill>
                <a:schemeClr val="bg1"/>
              </a:solidFill>
            </a:endParaRPr>
          </a:p>
        </p:txBody>
      </p:sp>
      <p:sp>
        <p:nvSpPr>
          <p:cNvPr id="53" name="Rectangle 52"/>
          <p:cNvSpPr/>
          <p:nvPr/>
        </p:nvSpPr>
        <p:spPr>
          <a:xfrm>
            <a:off x="7531299" y="5648812"/>
            <a:ext cx="969881" cy="9698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600" dirty="0">
                <a:solidFill>
                  <a:schemeClr val="bg1"/>
                </a:solidFill>
              </a:rPr>
              <a:t>H</a:t>
            </a:r>
            <a:endParaRPr lang="en-GB" sz="9600" dirty="0">
              <a:solidFill>
                <a:schemeClr val="bg1"/>
              </a:solidFill>
            </a:endParaRPr>
          </a:p>
        </p:txBody>
      </p:sp>
      <p:cxnSp>
        <p:nvCxnSpPr>
          <p:cNvPr id="54" name="Straight Arrow Connector 53"/>
          <p:cNvCxnSpPr>
            <a:endCxn id="50" idx="0"/>
          </p:cNvCxnSpPr>
          <p:nvPr/>
        </p:nvCxnSpPr>
        <p:spPr>
          <a:xfrm flipH="1">
            <a:off x="2186544" y="4659007"/>
            <a:ext cx="1805490" cy="989806"/>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46" idx="2"/>
            <a:endCxn id="51" idx="0"/>
          </p:cNvCxnSpPr>
          <p:nvPr/>
        </p:nvCxnSpPr>
        <p:spPr>
          <a:xfrm flipH="1">
            <a:off x="3437817" y="4659007"/>
            <a:ext cx="1039158" cy="989806"/>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52" idx="0"/>
          </p:cNvCxnSpPr>
          <p:nvPr/>
        </p:nvCxnSpPr>
        <p:spPr>
          <a:xfrm flipH="1">
            <a:off x="4689091" y="4659007"/>
            <a:ext cx="261692" cy="989806"/>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47" idx="2"/>
            <a:endCxn id="53" idx="0"/>
          </p:cNvCxnSpPr>
          <p:nvPr/>
        </p:nvCxnSpPr>
        <p:spPr>
          <a:xfrm>
            <a:off x="7715027" y="4659007"/>
            <a:ext cx="301213" cy="989805"/>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2" idx="3"/>
            <a:endCxn id="53" idx="1"/>
          </p:cNvCxnSpPr>
          <p:nvPr/>
        </p:nvCxnSpPr>
        <p:spPr>
          <a:xfrm flipV="1">
            <a:off x="5174031" y="6133753"/>
            <a:ext cx="2357268" cy="1"/>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8114661"/>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down)">
                                      <p:cBhvr>
                                        <p:cTn id="11" dur="500"/>
                                        <p:tgtEl>
                                          <p:spTgt spid="8"/>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Effect transition="in" filter="fade">
                                      <p:cBhvr>
                                        <p:cTn id="21" dur="500"/>
                                        <p:tgtEl>
                                          <p:spTgt spid="4"/>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par>
                          <p:cTn id="30" fill="hold">
                            <p:stCondLst>
                              <p:cond delay="3000"/>
                            </p:stCondLst>
                            <p:childTnLst>
                              <p:par>
                                <p:cTn id="31" presetID="10" presetClass="entr" presetSubtype="0" fill="hold" grpId="0" nodeType="afterEffect">
                                  <p:stCondLst>
                                    <p:cond delay="0"/>
                                  </p:stCondLst>
                                  <p:childTnLst>
                                    <p:set>
                                      <p:cBhvr>
                                        <p:cTn id="32" dur="1" fill="hold">
                                          <p:stCondLst>
                                            <p:cond delay="0"/>
                                          </p:stCondLst>
                                        </p:cTn>
                                        <p:tgtEl>
                                          <p:spTgt spid="47"/>
                                        </p:tgtEl>
                                        <p:attrNameLst>
                                          <p:attrName>style.visibility</p:attrName>
                                        </p:attrNameLst>
                                      </p:cBhvr>
                                      <p:to>
                                        <p:strVal val="visible"/>
                                      </p:to>
                                    </p:set>
                                    <p:animEffect transition="in" filter="fade">
                                      <p:cBhvr>
                                        <p:cTn id="33" dur="500"/>
                                        <p:tgtEl>
                                          <p:spTgt spid="47"/>
                                        </p:tgtEl>
                                      </p:cBhvr>
                                    </p:animEffect>
                                  </p:childTnLst>
                                </p:cTn>
                              </p:par>
                            </p:childTnLst>
                          </p:cTn>
                        </p:par>
                        <p:par>
                          <p:cTn id="34" fill="hold">
                            <p:stCondLst>
                              <p:cond delay="3500"/>
                            </p:stCondLst>
                            <p:childTnLst>
                              <p:par>
                                <p:cTn id="35" presetID="10" presetClass="entr" presetSubtype="0" fill="hold" grpId="0" nodeType="after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fade">
                                      <p:cBhvr>
                                        <p:cTn id="37" dur="500"/>
                                        <p:tgtEl>
                                          <p:spTgt spid="46"/>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54"/>
                                        </p:tgtEl>
                                        <p:attrNameLst>
                                          <p:attrName>style.visibility</p:attrName>
                                        </p:attrNameLst>
                                      </p:cBhvr>
                                      <p:to>
                                        <p:strVal val="visible"/>
                                      </p:to>
                                    </p:set>
                                    <p:animEffect transition="in" filter="fade">
                                      <p:cBhvr>
                                        <p:cTn id="41" dur="500"/>
                                        <p:tgtEl>
                                          <p:spTgt spid="54"/>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50"/>
                                        </p:tgtEl>
                                        <p:attrNameLst>
                                          <p:attrName>style.visibility</p:attrName>
                                        </p:attrNameLst>
                                      </p:cBhvr>
                                      <p:to>
                                        <p:strVal val="visible"/>
                                      </p:to>
                                    </p:set>
                                    <p:animEffect transition="in" filter="fade">
                                      <p:cBhvr>
                                        <p:cTn id="45" dur="500"/>
                                        <p:tgtEl>
                                          <p:spTgt spid="50"/>
                                        </p:tgtEl>
                                      </p:cBhvr>
                                    </p:animEffect>
                                  </p:childTnLst>
                                </p:cTn>
                              </p:par>
                            </p:childTnLst>
                          </p:cTn>
                        </p:par>
                        <p:par>
                          <p:cTn id="46" fill="hold">
                            <p:stCondLst>
                              <p:cond delay="5000"/>
                            </p:stCondLst>
                            <p:childTnLst>
                              <p:par>
                                <p:cTn id="47" presetID="10" presetClass="entr" presetSubtype="0" fill="hold" nodeType="afterEffect">
                                  <p:stCondLst>
                                    <p:cond delay="0"/>
                                  </p:stCondLst>
                                  <p:childTnLst>
                                    <p:set>
                                      <p:cBhvr>
                                        <p:cTn id="48" dur="1" fill="hold">
                                          <p:stCondLst>
                                            <p:cond delay="0"/>
                                          </p:stCondLst>
                                        </p:cTn>
                                        <p:tgtEl>
                                          <p:spTgt spid="57"/>
                                        </p:tgtEl>
                                        <p:attrNameLst>
                                          <p:attrName>style.visibility</p:attrName>
                                        </p:attrNameLst>
                                      </p:cBhvr>
                                      <p:to>
                                        <p:strVal val="visible"/>
                                      </p:to>
                                    </p:set>
                                    <p:animEffect transition="in" filter="fade">
                                      <p:cBhvr>
                                        <p:cTn id="49" dur="500"/>
                                        <p:tgtEl>
                                          <p:spTgt spid="57"/>
                                        </p:tgtEl>
                                      </p:cBhvr>
                                    </p:animEffect>
                                  </p:childTnLst>
                                </p:cTn>
                              </p:par>
                            </p:childTnLst>
                          </p:cTn>
                        </p:par>
                        <p:par>
                          <p:cTn id="50" fill="hold">
                            <p:stCondLst>
                              <p:cond delay="5500"/>
                            </p:stCondLst>
                            <p:childTnLst>
                              <p:par>
                                <p:cTn id="51" presetID="10" presetClass="entr" presetSubtype="0" fill="hold" grpId="0" nodeType="afterEffect">
                                  <p:stCondLst>
                                    <p:cond delay="0"/>
                                  </p:stCondLst>
                                  <p:childTnLst>
                                    <p:set>
                                      <p:cBhvr>
                                        <p:cTn id="52" dur="1" fill="hold">
                                          <p:stCondLst>
                                            <p:cond delay="0"/>
                                          </p:stCondLst>
                                        </p:cTn>
                                        <p:tgtEl>
                                          <p:spTgt spid="51"/>
                                        </p:tgtEl>
                                        <p:attrNameLst>
                                          <p:attrName>style.visibility</p:attrName>
                                        </p:attrNameLst>
                                      </p:cBhvr>
                                      <p:to>
                                        <p:strVal val="visible"/>
                                      </p:to>
                                    </p:set>
                                    <p:animEffect transition="in" filter="fade">
                                      <p:cBhvr>
                                        <p:cTn id="53" dur="500"/>
                                        <p:tgtEl>
                                          <p:spTgt spid="51"/>
                                        </p:tgtEl>
                                      </p:cBhvr>
                                    </p:animEffect>
                                  </p:childTnLst>
                                </p:cTn>
                              </p:par>
                            </p:childTnLst>
                          </p:cTn>
                        </p:par>
                        <p:par>
                          <p:cTn id="54" fill="hold">
                            <p:stCondLst>
                              <p:cond delay="6000"/>
                            </p:stCondLst>
                            <p:childTnLst>
                              <p:par>
                                <p:cTn id="55" presetID="10" presetClass="entr" presetSubtype="0" fill="hold" nodeType="after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fade">
                                      <p:cBhvr>
                                        <p:cTn id="57" dur="500"/>
                                        <p:tgtEl>
                                          <p:spTgt spid="60"/>
                                        </p:tgtEl>
                                      </p:cBhvr>
                                    </p:animEffect>
                                  </p:childTnLst>
                                </p:cTn>
                              </p:par>
                            </p:childTnLst>
                          </p:cTn>
                        </p:par>
                        <p:par>
                          <p:cTn id="58" fill="hold">
                            <p:stCondLst>
                              <p:cond delay="6500"/>
                            </p:stCondLst>
                            <p:childTnLst>
                              <p:par>
                                <p:cTn id="59" presetID="10" presetClass="entr" presetSubtype="0" fill="hold" grpId="0" nodeType="afterEffect">
                                  <p:stCondLst>
                                    <p:cond delay="0"/>
                                  </p:stCondLst>
                                  <p:childTnLst>
                                    <p:set>
                                      <p:cBhvr>
                                        <p:cTn id="60" dur="1" fill="hold">
                                          <p:stCondLst>
                                            <p:cond delay="0"/>
                                          </p:stCondLst>
                                        </p:cTn>
                                        <p:tgtEl>
                                          <p:spTgt spid="52"/>
                                        </p:tgtEl>
                                        <p:attrNameLst>
                                          <p:attrName>style.visibility</p:attrName>
                                        </p:attrNameLst>
                                      </p:cBhvr>
                                      <p:to>
                                        <p:strVal val="visible"/>
                                      </p:to>
                                    </p:set>
                                    <p:animEffect transition="in" filter="fade">
                                      <p:cBhvr>
                                        <p:cTn id="61" dur="500"/>
                                        <p:tgtEl>
                                          <p:spTgt spid="52"/>
                                        </p:tgtEl>
                                      </p:cBhvr>
                                    </p:animEffect>
                                  </p:childTnLst>
                                </p:cTn>
                              </p:par>
                            </p:childTnLst>
                          </p:cTn>
                        </p:par>
                        <p:par>
                          <p:cTn id="62" fill="hold">
                            <p:stCondLst>
                              <p:cond delay="7000"/>
                            </p:stCondLst>
                            <p:childTnLst>
                              <p:par>
                                <p:cTn id="63" presetID="10" presetClass="entr" presetSubtype="0" fill="hold" nodeType="afterEffect">
                                  <p:stCondLst>
                                    <p:cond delay="0"/>
                                  </p:stCondLst>
                                  <p:childTnLst>
                                    <p:set>
                                      <p:cBhvr>
                                        <p:cTn id="64" dur="1" fill="hold">
                                          <p:stCondLst>
                                            <p:cond delay="0"/>
                                          </p:stCondLst>
                                        </p:cTn>
                                        <p:tgtEl>
                                          <p:spTgt spid="63"/>
                                        </p:tgtEl>
                                        <p:attrNameLst>
                                          <p:attrName>style.visibility</p:attrName>
                                        </p:attrNameLst>
                                      </p:cBhvr>
                                      <p:to>
                                        <p:strVal val="visible"/>
                                      </p:to>
                                    </p:set>
                                    <p:animEffect transition="in" filter="fade">
                                      <p:cBhvr>
                                        <p:cTn id="65" dur="500"/>
                                        <p:tgtEl>
                                          <p:spTgt spid="63"/>
                                        </p:tgtEl>
                                      </p:cBhvr>
                                    </p:animEffect>
                                  </p:childTnLst>
                                </p:cTn>
                              </p:par>
                              <p:par>
                                <p:cTn id="66" presetID="10" presetClass="entr" presetSubtype="0" fill="hold"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par>
                          <p:cTn id="69" fill="hold">
                            <p:stCondLst>
                              <p:cond delay="750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6" grpId="0" animBg="1"/>
      <p:bldP spid="47" grpId="0" animBg="1"/>
      <p:bldP spid="50" grpId="0" animBg="1"/>
      <p:bldP spid="51" grpId="0" animBg="1"/>
      <p:bldP spid="52"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www.ivoa.net/documents/Notes/AstrObjectOntologyUseCases/20100117/images/NOTE-AstrObjectOntologyUseCases-20100117_html_m123a31b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1678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939432"/>
      </p:ext>
    </p:extLst>
  </p:cSld>
  <p:clrMapOvr>
    <a:masterClrMapping/>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repeatCount="indefinite" accel="50000" decel="50000" autoRev="1" fill="hold" nodeType="afterEffect">
                                  <p:stCondLst>
                                    <p:cond delay="0"/>
                                  </p:stCondLst>
                                  <p:endCondLst>
                                    <p:cond evt="onNext" delay="0">
                                      <p:tgtEl>
                                        <p:sldTgt/>
                                      </p:tgtEl>
                                    </p:cond>
                                  </p:endCondLst>
                                  <p:childTnLst>
                                    <p:animMotion origin="layout" path="M 0 -1.11111E-6 L 0 -1.45579 " pathEditMode="relative" rAng="0" ptsTypes="AA">
                                      <p:cBhvr>
                                        <p:cTn id="6" dur="5000" fill="hold"/>
                                        <p:tgtEl>
                                          <p:spTgt spid="5122"/>
                                        </p:tgtEl>
                                        <p:attrNameLst>
                                          <p:attrName>ppt_x</p:attrName>
                                          <p:attrName>ppt_y</p:attrName>
                                        </p:attrNameLst>
                                      </p:cBhvr>
                                      <p:rCtr x="0" y="-7280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Classical inheritance</a:t>
            </a:r>
            <a:endParaRPr lang="bg-BG" dirty="0"/>
          </a:p>
        </p:txBody>
      </p:sp>
    </p:spTree>
    <p:extLst>
      <p:ext uri="{BB962C8B-B14F-4D97-AF65-F5344CB8AC3E}">
        <p14:creationId xmlns:p14="http://schemas.microsoft.com/office/powerpoint/2010/main" val="2510022556"/>
      </p:ext>
    </p:extLst>
  </p:cSld>
  <p:clrMapOvr>
    <a:masterClrMapping/>
  </p:clrMapOvr>
  <p:transition>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“class”?</a:t>
            </a:r>
            <a:endParaRPr lang="bg-BG" dirty="0"/>
          </a:p>
        </p:txBody>
      </p:sp>
      <p:sp>
        <p:nvSpPr>
          <p:cNvPr id="3" name="Content Placeholder 2"/>
          <p:cNvSpPr>
            <a:spLocks noGrp="1"/>
          </p:cNvSpPr>
          <p:nvPr>
            <p:ph idx="1"/>
          </p:nvPr>
        </p:nvSpPr>
        <p:spPr/>
        <p:txBody>
          <a:bodyPr/>
          <a:lstStyle/>
          <a:p>
            <a:r>
              <a:rPr lang="en-US" dirty="0"/>
              <a:t>Theory</a:t>
            </a:r>
          </a:p>
          <a:p>
            <a:r>
              <a:rPr lang="en-US" dirty="0"/>
              <a:t>Design Pattern?</a:t>
            </a:r>
          </a:p>
          <a:p>
            <a:r>
              <a:rPr lang="en-US" dirty="0"/>
              <a:t>Class mechanics</a:t>
            </a:r>
          </a:p>
          <a:p>
            <a:r>
              <a:rPr lang="en-US" dirty="0"/>
              <a:t>Inheritance…</a:t>
            </a:r>
            <a:endParaRPr lang="bg-BG" dirty="0"/>
          </a:p>
        </p:txBody>
      </p:sp>
      <p:pic>
        <p:nvPicPr>
          <p:cNvPr id="1026" name="Picture 2" descr="http://www.troll.me/images/monocle-guy/monocle-gu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56321" y="4522321"/>
            <a:ext cx="2335679" cy="2335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73455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fade">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fade">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blueprint parable</a:t>
            </a:r>
            <a:endParaRPr lang="en-GB" dirty="0"/>
          </a:p>
        </p:txBody>
      </p:sp>
      <p:sp>
        <p:nvSpPr>
          <p:cNvPr id="3" name="Content Placeholder 2"/>
          <p:cNvSpPr>
            <a:spLocks noGrp="1"/>
          </p:cNvSpPr>
          <p:nvPr>
            <p:ph idx="1"/>
          </p:nvPr>
        </p:nvSpPr>
        <p:spPr/>
        <p:txBody>
          <a:bodyPr/>
          <a:lstStyle/>
          <a:p>
            <a:r>
              <a:rPr lang="en-US" dirty="0"/>
              <a:t>Stamp new objects</a:t>
            </a:r>
            <a:endParaRPr lang="bg-BG" dirty="0"/>
          </a:p>
          <a:p>
            <a:r>
              <a:rPr lang="en-US" dirty="0"/>
              <a:t>Copy != Link</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617868">
            <a:off x="4129184" y="1431631"/>
            <a:ext cx="1275429" cy="1279236"/>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617868">
            <a:off x="5635703" y="1431631"/>
            <a:ext cx="1275429" cy="1279236"/>
          </a:xfrm>
          <a:prstGeom prst="rect">
            <a:avLst/>
          </a:prstGeom>
        </p:spPr>
      </p:pic>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617868">
            <a:off x="7142222" y="1431631"/>
            <a:ext cx="1275429" cy="1279236"/>
          </a:xfrm>
          <a:prstGeom prst="rect">
            <a:avLst/>
          </a:prstGeom>
        </p:spPr>
      </p:pic>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617868">
            <a:off x="8648741" y="1431631"/>
            <a:ext cx="1275429" cy="1279236"/>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9617868">
            <a:off x="10155258" y="1431631"/>
            <a:ext cx="1275429" cy="1279236"/>
          </a:xfrm>
          <a:prstGeom prst="rect">
            <a:avLst/>
          </a:prstGeom>
        </p:spPr>
      </p:pic>
    </p:spTree>
    <p:extLst>
      <p:ext uri="{BB962C8B-B14F-4D97-AF65-F5344CB8AC3E}">
        <p14:creationId xmlns:p14="http://schemas.microsoft.com/office/powerpoint/2010/main" val="460290425"/>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anim calcmode="lin" valueType="num">
                                      <p:cBhvr>
                                        <p:cTn id="17" dur="500" fill="hold"/>
                                        <p:tgtEl>
                                          <p:spTgt spid="4"/>
                                        </p:tgtEl>
                                        <p:attrNameLst>
                                          <p:attrName>ppt_x</p:attrName>
                                        </p:attrNameLst>
                                      </p:cBhvr>
                                      <p:tavLst>
                                        <p:tav tm="0">
                                          <p:val>
                                            <p:strVal val="#ppt_x"/>
                                          </p:val>
                                        </p:tav>
                                        <p:tav tm="100000">
                                          <p:val>
                                            <p:strVal val="#ppt_x"/>
                                          </p:val>
                                        </p:tav>
                                      </p:tavLst>
                                    </p:anim>
                                    <p:anim calcmode="lin" valueType="num">
                                      <p:cBhvr>
                                        <p:cTn id="18" dur="500" fill="hold"/>
                                        <p:tgtEl>
                                          <p:spTgt spid="4"/>
                                        </p:tgtEl>
                                        <p:attrNameLst>
                                          <p:attrName>ppt_y</p:attrName>
                                        </p:attrNameLst>
                                      </p:cBhvr>
                                      <p:tavLst>
                                        <p:tav tm="0">
                                          <p:val>
                                            <p:strVal val="#ppt_y+.1"/>
                                          </p:val>
                                        </p:tav>
                                        <p:tav tm="100000">
                                          <p:val>
                                            <p:strVal val="#ppt_y"/>
                                          </p:val>
                                        </p:tav>
                                      </p:tavLst>
                                    </p:anim>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anim calcmode="lin" valueType="num">
                                      <p:cBhvr>
                                        <p:cTn id="23" dur="500" fill="hold"/>
                                        <p:tgtEl>
                                          <p:spTgt spid="5"/>
                                        </p:tgtEl>
                                        <p:attrNameLst>
                                          <p:attrName>ppt_x</p:attrName>
                                        </p:attrNameLst>
                                      </p:cBhvr>
                                      <p:tavLst>
                                        <p:tav tm="0">
                                          <p:val>
                                            <p:strVal val="#ppt_x"/>
                                          </p:val>
                                        </p:tav>
                                        <p:tav tm="100000">
                                          <p:val>
                                            <p:strVal val="#ppt_x"/>
                                          </p:val>
                                        </p:tav>
                                      </p:tavLst>
                                    </p:anim>
                                    <p:anim calcmode="lin" valueType="num">
                                      <p:cBhvr>
                                        <p:cTn id="24" dur="500" fill="hold"/>
                                        <p:tgtEl>
                                          <p:spTgt spid="5"/>
                                        </p:tgtEl>
                                        <p:attrNameLst>
                                          <p:attrName>ppt_y</p:attrName>
                                        </p:attrNameLst>
                                      </p:cBhvr>
                                      <p:tavLst>
                                        <p:tav tm="0">
                                          <p:val>
                                            <p:strVal val="#ppt_y+.1"/>
                                          </p:val>
                                        </p:tav>
                                        <p:tav tm="100000">
                                          <p:val>
                                            <p:strVal val="#ppt_y"/>
                                          </p:val>
                                        </p:tav>
                                      </p:tavLst>
                                    </p:anim>
                                  </p:childTnLst>
                                </p:cTn>
                              </p:par>
                            </p:childTnLst>
                          </p:cTn>
                        </p:par>
                        <p:par>
                          <p:cTn id="25" fill="hold">
                            <p:stCondLst>
                              <p:cond delay="1500"/>
                            </p:stCondLst>
                            <p:childTnLst>
                              <p:par>
                                <p:cTn id="26" presetID="42"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anim calcmode="lin" valueType="num">
                                      <p:cBhvr>
                                        <p:cTn id="29" dur="500" fill="hold"/>
                                        <p:tgtEl>
                                          <p:spTgt spid="6"/>
                                        </p:tgtEl>
                                        <p:attrNameLst>
                                          <p:attrName>ppt_x</p:attrName>
                                        </p:attrNameLst>
                                      </p:cBhvr>
                                      <p:tavLst>
                                        <p:tav tm="0">
                                          <p:val>
                                            <p:strVal val="#ppt_x"/>
                                          </p:val>
                                        </p:tav>
                                        <p:tav tm="100000">
                                          <p:val>
                                            <p:strVal val="#ppt_x"/>
                                          </p:val>
                                        </p:tav>
                                      </p:tavLst>
                                    </p:anim>
                                    <p:anim calcmode="lin" valueType="num">
                                      <p:cBhvr>
                                        <p:cTn id="30" dur="500" fill="hold"/>
                                        <p:tgtEl>
                                          <p:spTgt spid="6"/>
                                        </p:tgtEl>
                                        <p:attrNameLst>
                                          <p:attrName>ppt_y</p:attrName>
                                        </p:attrNameLst>
                                      </p:cBhvr>
                                      <p:tavLst>
                                        <p:tav tm="0">
                                          <p:val>
                                            <p:strVal val="#ppt_y+.1"/>
                                          </p:val>
                                        </p:tav>
                                        <p:tav tm="100000">
                                          <p:val>
                                            <p:strVal val="#ppt_y"/>
                                          </p:val>
                                        </p:tav>
                                      </p:tavLst>
                                    </p:anim>
                                  </p:childTnLst>
                                </p:cTn>
                              </p:par>
                            </p:childTnLst>
                          </p:cTn>
                        </p:par>
                        <p:par>
                          <p:cTn id="31" fill="hold">
                            <p:stCondLst>
                              <p:cond delay="2000"/>
                            </p:stCondLst>
                            <p:childTnLst>
                              <p:par>
                                <p:cTn id="32" presetID="42" presetClass="entr" presetSubtype="0" fill="hold" nodeType="after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anim calcmode="lin" valueType="num">
                                      <p:cBhvr>
                                        <p:cTn id="35" dur="500" fill="hold"/>
                                        <p:tgtEl>
                                          <p:spTgt spid="7"/>
                                        </p:tgtEl>
                                        <p:attrNameLst>
                                          <p:attrName>ppt_x</p:attrName>
                                        </p:attrNameLst>
                                      </p:cBhvr>
                                      <p:tavLst>
                                        <p:tav tm="0">
                                          <p:val>
                                            <p:strVal val="#ppt_x"/>
                                          </p:val>
                                        </p:tav>
                                        <p:tav tm="100000">
                                          <p:val>
                                            <p:strVal val="#ppt_x"/>
                                          </p:val>
                                        </p:tav>
                                      </p:tavLst>
                                    </p:anim>
                                    <p:anim calcmode="lin" valueType="num">
                                      <p:cBhvr>
                                        <p:cTn id="36" dur="500" fill="hold"/>
                                        <p:tgtEl>
                                          <p:spTgt spid="7"/>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2" presetClass="entr" presetSubtype="0"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anim calcmode="lin" valueType="num">
                                      <p:cBhvr>
                                        <p:cTn id="41" dur="500" fill="hold"/>
                                        <p:tgtEl>
                                          <p:spTgt spid="8"/>
                                        </p:tgtEl>
                                        <p:attrNameLst>
                                          <p:attrName>ppt_x</p:attrName>
                                        </p:attrNameLst>
                                      </p:cBhvr>
                                      <p:tavLst>
                                        <p:tav tm="0">
                                          <p:val>
                                            <p:strVal val="#ppt_x"/>
                                          </p:val>
                                        </p:tav>
                                        <p:tav tm="100000">
                                          <p:val>
                                            <p:strVal val="#ppt_x"/>
                                          </p:val>
                                        </p:tav>
                                      </p:tavLst>
                                    </p:anim>
                                    <p:anim calcmode="lin" valueType="num">
                                      <p:cBhvr>
                                        <p:cTn id="42" dur="5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1" end="1"/>
                                            </p:txEl>
                                          </p:spTgt>
                                        </p:tgtEl>
                                        <p:attrNameLst>
                                          <p:attrName>style.visibility</p:attrName>
                                        </p:attrNameLst>
                                      </p:cBhvr>
                                      <p:to>
                                        <p:strVal val="visible"/>
                                      </p:to>
                                    </p:set>
                                    <p:animEffect transition="in" filter="fade">
                                      <p:cBhvr>
                                        <p:cTn id="4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Who am I?</a:t>
            </a:r>
            <a:endParaRPr lang="en-GB" dirty="0"/>
          </a:p>
        </p:txBody>
      </p:sp>
      <p:sp>
        <p:nvSpPr>
          <p:cNvPr id="5" name="Content Placeholder 4"/>
          <p:cNvSpPr>
            <a:spLocks noGrp="1"/>
          </p:cNvSpPr>
          <p:nvPr>
            <p:ph idx="1"/>
          </p:nvPr>
        </p:nvSpPr>
        <p:spPr/>
        <p:txBody>
          <a:bodyPr/>
          <a:lstStyle/>
          <a:p>
            <a:r>
              <a:rPr lang="en-US" dirty="0"/>
              <a:t>Front-end Technical Leader</a:t>
            </a:r>
          </a:p>
          <a:p>
            <a:r>
              <a:rPr lang="en-US" dirty="0"/>
              <a:t>Programming enthusiast</a:t>
            </a:r>
          </a:p>
          <a:p>
            <a:r>
              <a:rPr lang="en-US" dirty="0"/>
              <a:t>Software designer</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77168" y="4925297"/>
            <a:ext cx="4282816" cy="1681005"/>
          </a:xfrm>
          <a:prstGeom prst="rect">
            <a:avLst/>
          </a:prstGeom>
        </p:spPr>
      </p:pic>
    </p:spTree>
    <p:extLst>
      <p:ext uri="{BB962C8B-B14F-4D97-AF65-F5344CB8AC3E}">
        <p14:creationId xmlns:p14="http://schemas.microsoft.com/office/powerpoint/2010/main" val="221999485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fade">
                                      <p:cBhvr>
                                        <p:cTn id="15" dur="500"/>
                                        <p:tgtEl>
                                          <p:spTgt spid="5">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vignette1.wikia.nocookie.net/half-life/images/1/1a/Ashpd_blueprint_1.jpg/revision/latest?cb=20110416225555&amp;path-prefix=e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8331104"/>
      </p:ext>
    </p:extLst>
  </p:cSld>
  <p:clrMapOvr>
    <a:masterClrMapping/>
  </p:clrMapOvr>
  <mc:AlternateContent xmlns:mc="http://schemas.openxmlformats.org/markup-compatibility/2006" xmlns:p15="http://schemas.microsoft.com/office/powerpoint/2012/main">
    <mc:Choice Requires="p15">
      <p:transition>
        <p15:prstTrans prst="peelOff"/>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5B4337"/>
        </a:solidFill>
        <a:effectLst/>
      </p:bgPr>
    </p:bg>
    <p:spTree>
      <p:nvGrpSpPr>
        <p:cNvPr id="1" name=""/>
        <p:cNvGrpSpPr/>
        <p:nvPr/>
      </p:nvGrpSpPr>
      <p:grpSpPr>
        <a:xfrm>
          <a:off x="0" y="0"/>
          <a:ext cx="0" cy="0"/>
          <a:chOff x="0" y="0"/>
          <a:chExt cx="0" cy="0"/>
        </a:xfrm>
      </p:grpSpPr>
      <p:pic>
        <p:nvPicPr>
          <p:cNvPr id="7170" name="Picture 2" descr="http://www.chainimage.com/images/animation-anime-a-r-c-a-d-e-classified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753600" cy="73152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s://originaldave77.files.wordpress.com/2011/06/wile-e-coyote-blueprint-2-1600x12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406956">
            <a:off x="5089212" y="906281"/>
            <a:ext cx="6703529" cy="502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473095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rush"/>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research.rabobank.com/far/en/images/Sugar-19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9660" y="0"/>
            <a:ext cx="1287132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JS Class syntax</a:t>
            </a:r>
            <a:endParaRPr lang="bg-BG" dirty="0"/>
          </a:p>
        </p:txBody>
      </p:sp>
      <p:sp>
        <p:nvSpPr>
          <p:cNvPr id="3" name="Content Placeholder 2"/>
          <p:cNvSpPr>
            <a:spLocks noGrp="1"/>
          </p:cNvSpPr>
          <p:nvPr>
            <p:ph idx="1"/>
          </p:nvPr>
        </p:nvSpPr>
        <p:spPr/>
        <p:txBody>
          <a:bodyPr/>
          <a:lstStyle/>
          <a:p>
            <a:r>
              <a:rPr lang="en-US" dirty="0"/>
              <a:t>Class</a:t>
            </a:r>
          </a:p>
          <a:p>
            <a:r>
              <a:rPr lang="en-US" dirty="0"/>
              <a:t>Constructor</a:t>
            </a:r>
          </a:p>
          <a:p>
            <a:r>
              <a:rPr lang="en-US" dirty="0"/>
              <a:t>Super</a:t>
            </a:r>
          </a:p>
          <a:p>
            <a:r>
              <a:rPr lang="en-US" dirty="0"/>
              <a:t>Extends</a:t>
            </a:r>
          </a:p>
        </p:txBody>
      </p:sp>
    </p:spTree>
    <p:extLst>
      <p:ext uri="{BB962C8B-B14F-4D97-AF65-F5344CB8AC3E}">
        <p14:creationId xmlns:p14="http://schemas.microsoft.com/office/powerpoint/2010/main" val="167507167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fade">
                                      <p:cBhvr>
                                        <p:cTn id="32"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47980" y="0"/>
            <a:ext cx="10096039" cy="6858000"/>
          </a:xfrm>
          <a:prstGeom prst="rect">
            <a:avLst/>
          </a:prstGeom>
        </p:spPr>
      </p:pic>
    </p:spTree>
    <p:extLst>
      <p:ext uri="{BB962C8B-B14F-4D97-AF65-F5344CB8AC3E}">
        <p14:creationId xmlns:p14="http://schemas.microsoft.com/office/powerpoint/2010/main" val="2331708956"/>
      </p:ext>
    </p:extLst>
  </p:cSld>
  <p:clrMapOvr>
    <a:masterClrMapping/>
  </p:clrMapOvr>
  <p:transition>
    <p:cover/>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7349" y="0"/>
            <a:ext cx="9337301" cy="6858000"/>
          </a:xfrm>
          <a:prstGeom prst="rect">
            <a:avLst/>
          </a:prstGeom>
        </p:spPr>
      </p:pic>
    </p:spTree>
    <p:extLst>
      <p:ext uri="{BB962C8B-B14F-4D97-AF65-F5344CB8AC3E}">
        <p14:creationId xmlns:p14="http://schemas.microsoft.com/office/powerpoint/2010/main" val="2770597278"/>
      </p:ext>
    </p:extLst>
  </p:cSld>
  <p:clrMapOvr>
    <a:masterClrMapping/>
  </p:clrMapOvr>
  <p:transition>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github.com/getify/You-Dont-Know-JS/raw/master/this%20%26%20object%20prototypes/fig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0975"/>
            <a:ext cx="6896100" cy="649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1108"/>
      </p:ext>
    </p:extLst>
  </p:cSld>
  <p:clrMapOvr>
    <a:masterClrMapping/>
  </p:clrMapOvr>
  <p:transition>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8134350"/>
          </a:xfrm>
          <a:prstGeom prst="rect">
            <a:avLst/>
          </a:prstGeom>
        </p:spPr>
      </p:pic>
    </p:spTree>
    <p:extLst>
      <p:ext uri="{BB962C8B-B14F-4D97-AF65-F5344CB8AC3E}">
        <p14:creationId xmlns:p14="http://schemas.microsoft.com/office/powerpoint/2010/main" val="3765035925"/>
      </p:ext>
    </p:extLst>
  </p:cSld>
  <p:clrMapOvr>
    <a:masterClrMapping/>
  </p:clrMapOvr>
  <mc:AlternateContent xmlns:mc="http://schemas.openxmlformats.org/markup-compatibility/2006" xmlns:p14="http://schemas.microsoft.com/office/powerpoint/2010/main">
    <mc:Choice Requires="p14">
      <p:transition p14:dur="250">
        <p:push dir="d"/>
      </p:transition>
    </mc:Choice>
    <mc:Fallback xmlns="">
      <p:transition>
        <p:push dir="d"/>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Convention’s got a name!</a:t>
            </a:r>
            <a:endParaRPr lang="bg-BG" dirty="0"/>
          </a:p>
        </p:txBody>
      </p:sp>
      <p:sp>
        <p:nvSpPr>
          <p:cNvPr id="3" name="Content Placeholder 2"/>
          <p:cNvSpPr>
            <a:spLocks noGrp="1"/>
          </p:cNvSpPr>
          <p:nvPr>
            <p:ph idx="1"/>
          </p:nvPr>
        </p:nvSpPr>
        <p:spPr/>
        <p:txBody>
          <a:bodyPr/>
          <a:lstStyle/>
          <a:p>
            <a:r>
              <a:rPr lang="en-US" dirty="0"/>
              <a:t>I hate JavaScript</a:t>
            </a:r>
          </a:p>
          <a:p>
            <a:r>
              <a:rPr lang="en-US" dirty="0"/>
              <a:t>Why can’t we have nice things</a:t>
            </a:r>
          </a:p>
          <a:p>
            <a:r>
              <a:rPr lang="en-US" dirty="0"/>
              <a:t>Witchcraft</a:t>
            </a:r>
          </a:p>
          <a:p>
            <a:r>
              <a:rPr lang="en-US" dirty="0"/>
              <a:t>Happy debugging, f#@$&amp;%s</a:t>
            </a:r>
          </a:p>
          <a:p>
            <a:r>
              <a:rPr lang="en-US" dirty="0"/>
              <a:t>Why did I leave Cobol behind…</a:t>
            </a:r>
          </a:p>
          <a:p>
            <a:r>
              <a:rPr lang="en-US" dirty="0"/>
              <a:t>I should start herding sheep</a:t>
            </a:r>
          </a:p>
          <a:p>
            <a:r>
              <a:rPr lang="en-US" dirty="0"/>
              <a:t>Magic</a:t>
            </a:r>
            <a:endParaRPr lang="bg-BG" dirty="0"/>
          </a:p>
        </p:txBody>
      </p:sp>
    </p:spTree>
    <p:extLst>
      <p:ext uri="{BB962C8B-B14F-4D97-AF65-F5344CB8AC3E}">
        <p14:creationId xmlns:p14="http://schemas.microsoft.com/office/powerpoint/2010/main" val="1590394258"/>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500"/>
                                        <p:tgtEl>
                                          <p:spTgt spid="3">
                                            <p:txEl>
                                              <p:pRg st="3" end="3"/>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Quick note!</a:t>
            </a:r>
            <a:endParaRPr lang="bg-BG" dirty="0"/>
          </a:p>
        </p:txBody>
      </p:sp>
    </p:spTree>
    <p:extLst>
      <p:ext uri="{BB962C8B-B14F-4D97-AF65-F5344CB8AC3E}">
        <p14:creationId xmlns:p14="http://schemas.microsoft.com/office/powerpoint/2010/main" val="649092213"/>
      </p:ext>
    </p:extLst>
  </p:cSld>
  <p:clrMapOvr>
    <a:masterClrMapping/>
  </p:clrMapOvr>
  <p:transition>
    <p:cove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JS Objects</a:t>
            </a:r>
            <a:endParaRPr lang="bg-BG" dirty="0"/>
          </a:p>
        </p:txBody>
      </p:sp>
      <p:sp>
        <p:nvSpPr>
          <p:cNvPr id="3" name="Content Placeholder 2"/>
          <p:cNvSpPr>
            <a:spLocks noGrp="1"/>
          </p:cNvSpPr>
          <p:nvPr>
            <p:ph idx="1"/>
          </p:nvPr>
        </p:nvSpPr>
        <p:spPr/>
        <p:txBody>
          <a:bodyPr/>
          <a:lstStyle/>
          <a:p>
            <a:r>
              <a:rPr lang="en-US" dirty="0"/>
              <a:t>Literals</a:t>
            </a:r>
          </a:p>
          <a:p>
            <a:r>
              <a:rPr lang="en-US" dirty="0"/>
              <a:t>Constructed</a:t>
            </a:r>
          </a:p>
          <a:p>
            <a:r>
              <a:rPr lang="en-US" dirty="0"/>
              <a:t>“this”</a:t>
            </a:r>
            <a:endParaRPr lang="bg-BG" dirty="0"/>
          </a:p>
        </p:txBody>
      </p:sp>
    </p:spTree>
    <p:extLst>
      <p:ext uri="{BB962C8B-B14F-4D97-AF65-F5344CB8AC3E}">
        <p14:creationId xmlns:p14="http://schemas.microsoft.com/office/powerpoint/2010/main" val="1275260827"/>
      </p:ext>
    </p:extLst>
  </p:cSld>
  <p:clrMapOvr>
    <a:masterClrMapping/>
  </p:clrMapOvr>
  <p:transition>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17650"/>
            <a:ext cx="10515600" cy="1325563"/>
          </a:xfrm>
        </p:spPr>
        <p:txBody>
          <a:bodyPr/>
          <a:lstStyle/>
          <a:p>
            <a:r>
              <a:rPr lang="en-US" dirty="0"/>
              <a:t>The blueprint!</a:t>
            </a:r>
            <a:endParaRPr lang="en-GB" dirty="0"/>
          </a:p>
        </p:txBody>
      </p:sp>
      <p:sp>
        <p:nvSpPr>
          <p:cNvPr id="3" name="Content Placeholder 2"/>
          <p:cNvSpPr>
            <a:spLocks noGrp="1"/>
          </p:cNvSpPr>
          <p:nvPr>
            <p:ph idx="1"/>
          </p:nvPr>
        </p:nvSpPr>
        <p:spPr>
          <a:xfrm>
            <a:off x="838200" y="2978150"/>
            <a:ext cx="10515600" cy="2260600"/>
          </a:xfrm>
        </p:spPr>
        <p:txBody>
          <a:bodyPr>
            <a:normAutofit fontScale="77500" lnSpcReduction="20000"/>
          </a:bodyPr>
          <a:lstStyle/>
          <a:p>
            <a:r>
              <a:rPr lang="en-US" dirty="0"/>
              <a:t>Inheritance</a:t>
            </a:r>
          </a:p>
          <a:p>
            <a:r>
              <a:rPr lang="en-US" dirty="0"/>
              <a:t>Classical OOP</a:t>
            </a:r>
          </a:p>
          <a:p>
            <a:r>
              <a:rPr lang="en-US" dirty="0"/>
              <a:t>Prototype</a:t>
            </a:r>
          </a:p>
          <a:p>
            <a:r>
              <a:rPr lang="en-US" dirty="0"/>
              <a:t>Witchcraft</a:t>
            </a:r>
          </a:p>
          <a:p>
            <a:r>
              <a:rPr lang="en-US" dirty="0"/>
              <a:t>Sprinkle of demos</a:t>
            </a:r>
          </a:p>
          <a:p>
            <a:r>
              <a:rPr lang="en-US" dirty="0"/>
              <a:t>Q&amp;A</a:t>
            </a:r>
            <a:endParaRPr lang="en-GB"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458" y="752475"/>
            <a:ext cx="7132578" cy="5353050"/>
          </a:xfrm>
          <a:prstGeom prst="rect">
            <a:avLst/>
          </a:prstGeom>
        </p:spPr>
      </p:pic>
    </p:spTree>
    <p:extLst>
      <p:ext uri="{BB962C8B-B14F-4D97-AF65-F5344CB8AC3E}">
        <p14:creationId xmlns:p14="http://schemas.microsoft.com/office/powerpoint/2010/main" val="1660126197"/>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31"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1000" fill="hold"/>
                                        <p:tgtEl>
                                          <p:spTgt spid="7"/>
                                        </p:tgtEl>
                                        <p:attrNameLst>
                                          <p:attrName>ppt_w</p:attrName>
                                        </p:attrNameLst>
                                      </p:cBhvr>
                                      <p:tavLst>
                                        <p:tav tm="0">
                                          <p:val>
                                            <p:fltVal val="0"/>
                                          </p:val>
                                        </p:tav>
                                        <p:tav tm="100000">
                                          <p:val>
                                            <p:strVal val="#ppt_w"/>
                                          </p:val>
                                        </p:tav>
                                      </p:tavLst>
                                    </p:anim>
                                    <p:anim calcmode="lin" valueType="num">
                                      <p:cBhvr>
                                        <p:cTn id="12" dur="1000" fill="hold"/>
                                        <p:tgtEl>
                                          <p:spTgt spid="7"/>
                                        </p:tgtEl>
                                        <p:attrNameLst>
                                          <p:attrName>ppt_h</p:attrName>
                                        </p:attrNameLst>
                                      </p:cBhvr>
                                      <p:tavLst>
                                        <p:tav tm="0">
                                          <p:val>
                                            <p:fltVal val="0"/>
                                          </p:val>
                                        </p:tav>
                                        <p:tav tm="100000">
                                          <p:val>
                                            <p:strVal val="#ppt_h"/>
                                          </p:val>
                                        </p:tav>
                                      </p:tavLst>
                                    </p:anim>
                                    <p:anim calcmode="lin" valueType="num">
                                      <p:cBhvr>
                                        <p:cTn id="13" dur="1000" fill="hold"/>
                                        <p:tgtEl>
                                          <p:spTgt spid="7"/>
                                        </p:tgtEl>
                                        <p:attrNameLst>
                                          <p:attrName>style.rotation</p:attrName>
                                        </p:attrNameLst>
                                      </p:cBhvr>
                                      <p:tavLst>
                                        <p:tav tm="0">
                                          <p:val>
                                            <p:fltVal val="90"/>
                                          </p:val>
                                        </p:tav>
                                        <p:tav tm="100000">
                                          <p:val>
                                            <p:fltVal val="0"/>
                                          </p:val>
                                        </p:tav>
                                      </p:tavLst>
                                    </p:anim>
                                    <p:animEffect transition="in" filter="fade">
                                      <p:cBhvr>
                                        <p:cTn id="14" dur="1000"/>
                                        <p:tgtEl>
                                          <p:spTgt spid="7"/>
                                        </p:tgtEl>
                                      </p:cBhvr>
                                    </p:animEffect>
                                  </p:childTnLst>
                                </p:cTn>
                              </p:par>
                            </p:childTnLst>
                          </p:cTn>
                        </p:par>
                        <p:par>
                          <p:cTn id="15" fill="hold">
                            <p:stCondLst>
                              <p:cond delay="1500"/>
                            </p:stCondLst>
                            <p:childTnLst>
                              <p:par>
                                <p:cTn id="16" presetID="10" presetClass="entr" presetSubtype="0" fill="hold" grpId="0" nodeType="after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fade">
                                      <p:cBhvr>
                                        <p:cTn id="18" dur="500"/>
                                        <p:tgtEl>
                                          <p:spTgt spid="3">
                                            <p:txEl>
                                              <p:pRg st="0" end="0"/>
                                            </p:txEl>
                                          </p:spTgt>
                                        </p:tgtEl>
                                      </p:cBhvr>
                                    </p:animEffect>
                                  </p:childTnLst>
                                </p:cTn>
                              </p:par>
                            </p:childTnLst>
                          </p:cTn>
                        </p:par>
                        <p:par>
                          <p:cTn id="19" fill="hold">
                            <p:stCondLst>
                              <p:cond delay="2000"/>
                            </p:stCondLst>
                            <p:childTnLst>
                              <p:par>
                                <p:cTn id="20" presetID="10" presetClass="entr" presetSubtype="0" fill="hold" grpId="0" nodeType="after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fade">
                                      <p:cBhvr>
                                        <p:cTn id="22" dur="500"/>
                                        <p:tgtEl>
                                          <p:spTgt spid="3">
                                            <p:txEl>
                                              <p:pRg st="1" end="1"/>
                                            </p:txEl>
                                          </p:spTgt>
                                        </p:tgtEl>
                                      </p:cBhvr>
                                    </p:animEffect>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500"/>
                                        <p:tgtEl>
                                          <p:spTgt spid="3">
                                            <p:txEl>
                                              <p:pRg st="2" end="2"/>
                                            </p:txEl>
                                          </p:spTgt>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Effect transition="in" filter="fade">
                                      <p:cBhvr>
                                        <p:cTn id="30" dur="500"/>
                                        <p:tgtEl>
                                          <p:spTgt spid="3">
                                            <p:txEl>
                                              <p:pRg st="3" end="3"/>
                                            </p:txEl>
                                          </p:spTgt>
                                        </p:tgtEl>
                                      </p:cBhvr>
                                    </p:animEffect>
                                  </p:childTnLst>
                                </p:cTn>
                              </p:par>
                            </p:childTnLst>
                          </p:cTn>
                        </p:par>
                        <p:par>
                          <p:cTn id="31" fill="hold">
                            <p:stCondLst>
                              <p:cond delay="3500"/>
                            </p:stCondLst>
                            <p:childTnLst>
                              <p:par>
                                <p:cTn id="32" presetID="10" presetClass="entr" presetSubtype="0" fill="hold" grpId="0" nodeType="after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fade">
                                      <p:cBhvr>
                                        <p:cTn id="34" dur="500"/>
                                        <p:tgtEl>
                                          <p:spTgt spid="3">
                                            <p:txEl>
                                              <p:pRg st="4" end="4"/>
                                            </p:txEl>
                                          </p:spTgt>
                                        </p:tgtEl>
                                      </p:cBhvr>
                                    </p:animEffect>
                                  </p:childTnLst>
                                </p:cTn>
                              </p:par>
                            </p:childTnLst>
                          </p:cTn>
                        </p:par>
                        <p:par>
                          <p:cTn id="35" fill="hold">
                            <p:stCondLst>
                              <p:cond delay="4000"/>
                            </p:stCondLst>
                            <p:childTnLst>
                              <p:par>
                                <p:cTn id="36" presetID="10" presetClass="entr" presetSubtype="0" fill="hold" grpId="0" nodeType="after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Effect transition="in" filter="fade">
                                      <p:cBhvr>
                                        <p:cTn id="38"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Prototypes</a:t>
            </a:r>
            <a:endParaRPr lang="bg-BG" dirty="0"/>
          </a:p>
        </p:txBody>
      </p:sp>
    </p:spTree>
    <p:extLst>
      <p:ext uri="{BB962C8B-B14F-4D97-AF65-F5344CB8AC3E}">
        <p14:creationId xmlns:p14="http://schemas.microsoft.com/office/powerpoint/2010/main" val="3703128656"/>
      </p:ext>
    </p:extLst>
  </p:cSld>
  <p:clrMapOvr>
    <a:masterClrMapping/>
  </p:clrMapOvr>
  <p:transition>
    <p:push dir="u"/>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[[Proto </a:t>
            </a:r>
            <a:r>
              <a:rPr lang="en-US" dirty="0" err="1"/>
              <a:t>wut</a:t>
            </a:r>
            <a:r>
              <a:rPr lang="en-US" dirty="0"/>
              <a:t>?]]</a:t>
            </a:r>
            <a:endParaRPr lang="bg-BG" dirty="0"/>
          </a:p>
        </p:txBody>
      </p:sp>
      <p:sp>
        <p:nvSpPr>
          <p:cNvPr id="3" name="Content Placeholder 2"/>
          <p:cNvSpPr>
            <a:spLocks noGrp="1"/>
          </p:cNvSpPr>
          <p:nvPr>
            <p:ph idx="1"/>
          </p:nvPr>
        </p:nvSpPr>
        <p:spPr/>
        <p:txBody>
          <a:bodyPr/>
          <a:lstStyle/>
          <a:p>
            <a:r>
              <a:rPr lang="en-US" dirty="0"/>
              <a:t>Just an object</a:t>
            </a:r>
          </a:p>
          <a:p>
            <a:r>
              <a:rPr lang="en-US" dirty="0"/>
              <a:t>Internal property</a:t>
            </a:r>
          </a:p>
          <a:p>
            <a:endParaRPr lang="en-US" dirty="0"/>
          </a:p>
        </p:txBody>
      </p:sp>
    </p:spTree>
    <p:extLst>
      <p:ext uri="{BB962C8B-B14F-4D97-AF65-F5344CB8AC3E}">
        <p14:creationId xmlns:p14="http://schemas.microsoft.com/office/powerpoint/2010/main" val="88235960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 creation</a:t>
            </a:r>
            <a:endParaRPr lang="bg-BG" dirty="0"/>
          </a:p>
        </p:txBody>
      </p:sp>
      <p:sp>
        <p:nvSpPr>
          <p:cNvPr id="3" name="Content Placeholder 2"/>
          <p:cNvSpPr>
            <a:spLocks noGrp="1"/>
          </p:cNvSpPr>
          <p:nvPr>
            <p:ph idx="1"/>
          </p:nvPr>
        </p:nvSpPr>
        <p:spPr/>
        <p:txBody>
          <a:bodyPr/>
          <a:lstStyle/>
          <a:p>
            <a:r>
              <a:rPr lang="en-US" dirty="0"/>
              <a:t>Literal creation</a:t>
            </a:r>
          </a:p>
          <a:p>
            <a:r>
              <a:rPr lang="en-US" dirty="0"/>
              <a:t>Constructor creation</a:t>
            </a:r>
            <a:endParaRPr lang="bg-BG" dirty="0"/>
          </a:p>
        </p:txBody>
      </p:sp>
    </p:spTree>
    <p:extLst>
      <p:ext uri="{BB962C8B-B14F-4D97-AF65-F5344CB8AC3E}">
        <p14:creationId xmlns:p14="http://schemas.microsoft.com/office/powerpoint/2010/main" val="389152472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Delegation</a:t>
            </a:r>
            <a:endParaRPr lang="bg-BG" dirty="0"/>
          </a:p>
        </p:txBody>
      </p:sp>
      <p:sp>
        <p:nvSpPr>
          <p:cNvPr id="3" name="Content Placeholder 2"/>
          <p:cNvSpPr>
            <a:spLocks noGrp="1"/>
          </p:cNvSpPr>
          <p:nvPr>
            <p:ph idx="1"/>
          </p:nvPr>
        </p:nvSpPr>
        <p:spPr/>
        <p:txBody>
          <a:bodyPr/>
          <a:lstStyle/>
          <a:p>
            <a:r>
              <a:rPr lang="en-US" dirty="0"/>
              <a:t>Behavioral delegation</a:t>
            </a:r>
          </a:p>
          <a:p>
            <a:r>
              <a:rPr lang="en-US" dirty="0"/>
              <a:t>Mutual delegation</a:t>
            </a:r>
          </a:p>
          <a:p>
            <a:r>
              <a:rPr lang="en-US" dirty="0"/>
              <a:t>Debugging</a:t>
            </a:r>
          </a:p>
          <a:p>
            <a:endParaRPr lang="bg-BG" dirty="0"/>
          </a:p>
        </p:txBody>
      </p:sp>
    </p:spTree>
    <p:extLst>
      <p:ext uri="{BB962C8B-B14F-4D97-AF65-F5344CB8AC3E}">
        <p14:creationId xmlns:p14="http://schemas.microsoft.com/office/powerpoint/2010/main" val="2106202029"/>
      </p:ext>
    </p:extLst>
  </p:cSld>
  <p:clrMapOvr>
    <a:masterClrMapping/>
  </p:clrMapOvr>
  <mc:AlternateContent xmlns:mc="http://schemas.openxmlformats.org/markup-compatibility/2006">
    <mc:Choice xmlns:p14="http://schemas.microsoft.com/office/powerpoint/2010/main" Requires="p14">
      <p:transition>
        <p14:prism/>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Witchcraft</a:t>
            </a:r>
            <a:endParaRPr lang="bg-BG" dirty="0"/>
          </a:p>
        </p:txBody>
      </p:sp>
    </p:spTree>
    <p:extLst>
      <p:ext uri="{BB962C8B-B14F-4D97-AF65-F5344CB8AC3E}">
        <p14:creationId xmlns:p14="http://schemas.microsoft.com/office/powerpoint/2010/main" val="647554691"/>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Shadowing</a:t>
            </a:r>
            <a:endParaRPr lang="bg-BG" dirty="0"/>
          </a:p>
        </p:txBody>
      </p:sp>
      <p:sp>
        <p:nvSpPr>
          <p:cNvPr id="3" name="Content Placeholder 2"/>
          <p:cNvSpPr>
            <a:spLocks noGrp="1"/>
          </p:cNvSpPr>
          <p:nvPr>
            <p:ph idx="1"/>
          </p:nvPr>
        </p:nvSpPr>
        <p:spPr/>
        <p:txBody>
          <a:bodyPr/>
          <a:lstStyle/>
          <a:p>
            <a:r>
              <a:rPr lang="en-US" dirty="0"/>
              <a:t>Object properties</a:t>
            </a:r>
          </a:p>
          <a:p>
            <a:r>
              <a:rPr lang="en-US" dirty="0"/>
              <a:t>Prototype chain access</a:t>
            </a:r>
          </a:p>
          <a:p>
            <a:r>
              <a:rPr lang="en-US" dirty="0"/>
              <a:t>Implicit properties setting</a:t>
            </a:r>
            <a:endParaRPr lang="bg-BG" dirty="0"/>
          </a:p>
        </p:txBody>
      </p:sp>
    </p:spTree>
    <p:extLst>
      <p:ext uri="{BB962C8B-B14F-4D97-AF65-F5344CB8AC3E}">
        <p14:creationId xmlns:p14="http://schemas.microsoft.com/office/powerpoint/2010/main" val="1674819285"/>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009775" y="571500"/>
            <a:ext cx="8172450" cy="5715000"/>
          </a:xfrm>
          <a:prstGeom prst="rect">
            <a:avLst/>
          </a:prstGeom>
        </p:spPr>
      </p:pic>
    </p:spTree>
    <p:extLst>
      <p:ext uri="{BB962C8B-B14F-4D97-AF65-F5344CB8AC3E}">
        <p14:creationId xmlns:p14="http://schemas.microsoft.com/office/powerpoint/2010/main" val="1922598443"/>
      </p:ext>
    </p:extLst>
  </p:cSld>
  <p:clrMapOvr>
    <a:masterClrMapping/>
  </p:clrMapOvr>
  <p:transition>
    <p:cove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Introspection</a:t>
            </a:r>
            <a:endParaRPr lang="bg-BG" dirty="0"/>
          </a:p>
        </p:txBody>
      </p:sp>
      <p:sp>
        <p:nvSpPr>
          <p:cNvPr id="5" name="Content Placeholder 2"/>
          <p:cNvSpPr>
            <a:spLocks noGrp="1"/>
          </p:cNvSpPr>
          <p:nvPr>
            <p:ph idx="1"/>
          </p:nvPr>
        </p:nvSpPr>
        <p:spPr>
          <a:xfrm>
            <a:off x="838200" y="1825625"/>
            <a:ext cx="10515600" cy="4351338"/>
          </a:xfrm>
        </p:spPr>
        <p:txBody>
          <a:bodyPr/>
          <a:lstStyle/>
          <a:p>
            <a:r>
              <a:rPr lang="en-US" dirty="0"/>
              <a:t>Relate instances</a:t>
            </a:r>
          </a:p>
          <a:p>
            <a:r>
              <a:rPr lang="en-US" dirty="0"/>
              <a:t>Find out who is who</a:t>
            </a:r>
            <a:endParaRPr lang="bg-BG" dirty="0"/>
          </a:p>
        </p:txBody>
      </p:sp>
    </p:spTree>
    <p:extLst>
      <p:ext uri="{BB962C8B-B14F-4D97-AF65-F5344CB8AC3E}">
        <p14:creationId xmlns:p14="http://schemas.microsoft.com/office/powerpoint/2010/main" val="147621818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00050" y="1676400"/>
            <a:ext cx="11391900" cy="3505200"/>
          </a:xfrm>
          <a:prstGeom prst="rect">
            <a:avLst/>
          </a:prstGeom>
        </p:spPr>
      </p:pic>
    </p:spTree>
    <p:extLst>
      <p:ext uri="{BB962C8B-B14F-4D97-AF65-F5344CB8AC3E}">
        <p14:creationId xmlns:p14="http://schemas.microsoft.com/office/powerpoint/2010/main" val="2598889548"/>
      </p:ext>
    </p:extLst>
  </p:cSld>
  <p:clrMapOvr>
    <a:masterClrMapping/>
  </p:clrMapOvr>
  <p:transition>
    <p:cover/>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414220"/>
            <a:ext cx="12192000" cy="4029559"/>
          </a:xfrm>
          <a:prstGeom prst="rect">
            <a:avLst/>
          </a:prstGeom>
        </p:spPr>
      </p:pic>
    </p:spTree>
    <p:extLst>
      <p:ext uri="{BB962C8B-B14F-4D97-AF65-F5344CB8AC3E}">
        <p14:creationId xmlns:p14="http://schemas.microsoft.com/office/powerpoint/2010/main" val="4121106756"/>
      </p:ext>
    </p:extLst>
  </p:cSld>
  <p:clrMapOvr>
    <a:masterClrMapping/>
  </p:clrMapOvr>
  <p:transition>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59481" y="1892481"/>
            <a:ext cx="3073039" cy="3073039"/>
          </a:xfrm>
          <a:prstGeom prst="rect">
            <a:avLst/>
          </a:prstGeom>
        </p:spPr>
      </p:pic>
    </p:spTree>
    <p:extLst>
      <p:ext uri="{BB962C8B-B14F-4D97-AF65-F5344CB8AC3E}">
        <p14:creationId xmlns:p14="http://schemas.microsoft.com/office/powerpoint/2010/main" val="342711342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OLOO to the rescue?</a:t>
            </a:r>
            <a:endParaRPr lang="bg-BG" dirty="0"/>
          </a:p>
        </p:txBody>
      </p:sp>
      <p:sp>
        <p:nvSpPr>
          <p:cNvPr id="3" name="Content Placeholder 2"/>
          <p:cNvSpPr>
            <a:spLocks noGrp="1"/>
          </p:cNvSpPr>
          <p:nvPr>
            <p:ph idx="1"/>
          </p:nvPr>
        </p:nvSpPr>
        <p:spPr/>
        <p:txBody>
          <a:bodyPr/>
          <a:lstStyle/>
          <a:p>
            <a:r>
              <a:rPr lang="en-US" dirty="0"/>
              <a:t>Simpler syntax</a:t>
            </a:r>
          </a:p>
          <a:p>
            <a:r>
              <a:rPr lang="en-US" dirty="0"/>
              <a:t>Cutting the middle man</a:t>
            </a:r>
            <a:endParaRPr lang="bg-BG" dirty="0"/>
          </a:p>
        </p:txBody>
      </p:sp>
    </p:spTree>
    <p:extLst>
      <p:ext uri="{BB962C8B-B14F-4D97-AF65-F5344CB8AC3E}">
        <p14:creationId xmlns:p14="http://schemas.microsoft.com/office/powerpoint/2010/main" val="3123085317"/>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880682"/>
            <a:ext cx="6341554" cy="5096637"/>
          </a:xfrm>
          <a:prstGeom prst="rect">
            <a:avLst/>
          </a:prstGeom>
        </p:spPr>
      </p:pic>
      <p:pic>
        <p:nvPicPr>
          <p:cNvPr id="5" name="Picture 4"/>
          <p:cNvPicPr>
            <a:picLocks noChangeAspect="1"/>
          </p:cNvPicPr>
          <p:nvPr/>
        </p:nvPicPr>
        <p:blipFill>
          <a:blip r:embed="rId3"/>
          <a:stretch>
            <a:fillRect/>
          </a:stretch>
        </p:blipFill>
        <p:spPr>
          <a:xfrm>
            <a:off x="6126168" y="889037"/>
            <a:ext cx="6065832" cy="5079926"/>
          </a:xfrm>
          <a:prstGeom prst="rect">
            <a:avLst/>
          </a:prstGeom>
        </p:spPr>
      </p:pic>
    </p:spTree>
    <p:extLst>
      <p:ext uri="{BB962C8B-B14F-4D97-AF65-F5344CB8AC3E}">
        <p14:creationId xmlns:p14="http://schemas.microsoft.com/office/powerpoint/2010/main" val="709479263"/>
      </p:ext>
    </p:extLst>
  </p:cSld>
  <p:clrMapOvr>
    <a:masterClrMapping/>
  </p:clrMapOvr>
  <p:transition>
    <p:cover/>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27349" y="0"/>
            <a:ext cx="9337301" cy="6858000"/>
          </a:xfrm>
          <a:prstGeom prst="rect">
            <a:avLst/>
          </a:prstGeom>
        </p:spPr>
      </p:pic>
    </p:spTree>
    <p:extLst>
      <p:ext uri="{BB962C8B-B14F-4D97-AF65-F5344CB8AC3E}">
        <p14:creationId xmlns:p14="http://schemas.microsoft.com/office/powerpoint/2010/main" val="3117547966"/>
      </p:ext>
    </p:extLst>
  </p:cSld>
  <p:clrMapOvr>
    <a:masterClrMapping/>
  </p:clrMapOvr>
  <p:transition>
    <p:pull/>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github.com/getify/You-Dont-Know-JS/raw/master/this%20%26%20object%20prototypes/fig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7950" y="180975"/>
            <a:ext cx="6896100" cy="6496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5510349"/>
      </p:ext>
    </p:extLst>
  </p:cSld>
  <p:clrMapOvr>
    <a:masterClrMapping/>
  </p:clrMapOvr>
  <p:transition>
    <p:pull/>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s://github.com/getify/You-Dont-Know-JS/raw/master/this%20%26%20object%20prototypes/fig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4437" y="149054"/>
            <a:ext cx="7703127" cy="6744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2668596"/>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90420" y="0"/>
            <a:ext cx="9411159" cy="6858000"/>
          </a:xfrm>
          <a:prstGeom prst="rect">
            <a:avLst/>
          </a:prstGeom>
        </p:spPr>
      </p:pic>
    </p:spTree>
    <p:extLst>
      <p:ext uri="{BB962C8B-B14F-4D97-AF65-F5344CB8AC3E}">
        <p14:creationId xmlns:p14="http://schemas.microsoft.com/office/powerpoint/2010/main" val="2385983445"/>
      </p:ext>
    </p:extLst>
  </p:cSld>
  <p:clrMapOvr>
    <a:masterClrMapping/>
  </p:clrMapOvr>
  <p:transition>
    <p:cove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thub.com/getify/You-Dont-Know-JS/raw/master/this%20%26%20object%20prototypes/fig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2451" y="38075"/>
            <a:ext cx="6447098" cy="678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400436"/>
      </p:ext>
    </p:extLst>
  </p:cSld>
  <p:clrMapOvr>
    <a:masterClrMapping/>
  </p:clrMapOvr>
  <p:transition>
    <p:pull/>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Compromise?</a:t>
            </a:r>
            <a:endParaRPr lang="bg-BG" dirty="0"/>
          </a:p>
        </p:txBody>
      </p:sp>
      <p:sp>
        <p:nvSpPr>
          <p:cNvPr id="3" name="Content Placeholder 2"/>
          <p:cNvSpPr>
            <a:spLocks noGrp="1"/>
          </p:cNvSpPr>
          <p:nvPr>
            <p:ph idx="1"/>
          </p:nvPr>
        </p:nvSpPr>
        <p:spPr/>
        <p:txBody>
          <a:bodyPr/>
          <a:lstStyle/>
          <a:p>
            <a:r>
              <a:rPr lang="en-US" dirty="0"/>
              <a:t>IIFE</a:t>
            </a:r>
          </a:p>
          <a:p>
            <a:r>
              <a:rPr lang="en-US" dirty="0"/>
              <a:t>OLOO</a:t>
            </a:r>
          </a:p>
          <a:p>
            <a:r>
              <a:rPr lang="en-US" dirty="0"/>
              <a:t>Object composition</a:t>
            </a:r>
            <a:endParaRPr lang="bg-BG" dirty="0"/>
          </a:p>
        </p:txBody>
      </p:sp>
    </p:spTree>
    <p:extLst>
      <p:ext uri="{BB962C8B-B14F-4D97-AF65-F5344CB8AC3E}">
        <p14:creationId xmlns:p14="http://schemas.microsoft.com/office/powerpoint/2010/main" val="20213231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223962" y="1157287"/>
            <a:ext cx="9744075" cy="4543425"/>
          </a:xfrm>
          <a:prstGeom prst="rect">
            <a:avLst/>
          </a:prstGeom>
        </p:spPr>
      </p:pic>
    </p:spTree>
    <p:extLst>
      <p:ext uri="{BB962C8B-B14F-4D97-AF65-F5344CB8AC3E}">
        <p14:creationId xmlns:p14="http://schemas.microsoft.com/office/powerpoint/2010/main" val="4136694507"/>
      </p:ext>
    </p:extLst>
  </p:cSld>
  <p:clrMapOvr>
    <a:masterClrMapping/>
  </p:clrMapOvr>
  <p:transition>
    <p:cover/>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76562" y="2052637"/>
            <a:ext cx="6238875" cy="2752725"/>
          </a:xfrm>
          <a:prstGeom prst="rect">
            <a:avLst/>
          </a:prstGeom>
          <a:solidFill>
            <a:srgbClr val="F2F4FF"/>
          </a:solidFill>
        </p:spPr>
      </p:pic>
    </p:spTree>
    <p:extLst>
      <p:ext uri="{BB962C8B-B14F-4D97-AF65-F5344CB8AC3E}">
        <p14:creationId xmlns:p14="http://schemas.microsoft.com/office/powerpoint/2010/main" val="2855247357"/>
      </p:ext>
    </p:extLst>
  </p:cSld>
  <p:clrMapOvr>
    <a:masterClrMapping/>
  </p:clrMapOvr>
  <p:transition>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Inheritance</a:t>
            </a:r>
            <a:endParaRPr lang="bg-BG" dirty="0"/>
          </a:p>
        </p:txBody>
      </p:sp>
    </p:spTree>
    <p:extLst>
      <p:ext uri="{BB962C8B-B14F-4D97-AF65-F5344CB8AC3E}">
        <p14:creationId xmlns:p14="http://schemas.microsoft.com/office/powerpoint/2010/main" val="1806166962"/>
      </p:ext>
    </p:extLst>
  </p:cSld>
  <p:clrMapOvr>
    <a:masterClrMapping/>
  </p:clrMapOvr>
  <p:transition>
    <p:push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Simplify further</a:t>
            </a:r>
            <a:endParaRPr lang="bg-BG" dirty="0"/>
          </a:p>
        </p:txBody>
      </p:sp>
      <p:pic>
        <p:nvPicPr>
          <p:cNvPr id="4" name="Picture 3"/>
          <p:cNvPicPr>
            <a:picLocks noChangeAspect="1"/>
          </p:cNvPicPr>
          <p:nvPr/>
        </p:nvPicPr>
        <p:blipFill>
          <a:blip r:embed="rId2"/>
          <a:stretch>
            <a:fillRect/>
          </a:stretch>
        </p:blipFill>
        <p:spPr>
          <a:xfrm>
            <a:off x="319087" y="2012849"/>
            <a:ext cx="11553825" cy="3781425"/>
          </a:xfrm>
          <a:prstGeom prst="rect">
            <a:avLst/>
          </a:prstGeom>
        </p:spPr>
      </p:pic>
    </p:spTree>
    <p:extLst>
      <p:ext uri="{BB962C8B-B14F-4D97-AF65-F5344CB8AC3E}">
        <p14:creationId xmlns:p14="http://schemas.microsoft.com/office/powerpoint/2010/main" val="3531723539"/>
      </p:ext>
    </p:extLst>
  </p:cSld>
  <p:clrMapOvr>
    <a:masterClrMapping/>
  </p:clrMapOvr>
  <p:transition>
    <p:cover/>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2F4FF"/>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04900" y="2681287"/>
            <a:ext cx="9982200" cy="1495425"/>
          </a:xfrm>
          <a:prstGeom prst="rect">
            <a:avLst/>
          </a:prstGeom>
        </p:spPr>
      </p:pic>
    </p:spTree>
    <p:extLst>
      <p:ext uri="{BB962C8B-B14F-4D97-AF65-F5344CB8AC3E}">
        <p14:creationId xmlns:p14="http://schemas.microsoft.com/office/powerpoint/2010/main" val="701739848"/>
      </p:ext>
    </p:extLst>
  </p:cSld>
  <p:clrMapOvr>
    <a:masterClrMapping/>
  </p:clrMapOvr>
  <p:transition>
    <p:pull/>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Demos?</a:t>
            </a:r>
            <a:endParaRPr lang="bg-BG" dirty="0"/>
          </a:p>
        </p:txBody>
      </p:sp>
    </p:spTree>
    <p:extLst>
      <p:ext uri="{BB962C8B-B14F-4D97-AF65-F5344CB8AC3E}">
        <p14:creationId xmlns:p14="http://schemas.microsoft.com/office/powerpoint/2010/main" val="349685534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81"/>
            <a:ext cx="12192000" cy="6868161"/>
          </a:xfrm>
          <a:prstGeom prst="rect">
            <a:avLst/>
          </a:prstGeom>
        </p:spPr>
      </p:pic>
    </p:spTree>
    <p:extLst>
      <p:ext uri="{BB962C8B-B14F-4D97-AF65-F5344CB8AC3E}">
        <p14:creationId xmlns:p14="http://schemas.microsoft.com/office/powerpoint/2010/main" val="4238092706"/>
      </p:ext>
    </p:extLst>
  </p:cSld>
  <p:clrMapOvr>
    <a:masterClrMapping/>
  </p:clrMapOvr>
  <p:transition>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www.newswire.com/blog/wp-content/uploads/2014/12/How-to-Write-a-Press-Release-Summary-and-Why-It-Matter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389126" cy="8259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886151"/>
      </p:ext>
    </p:extLst>
  </p:cSld>
  <p:clrMapOvr>
    <a:masterClrMapping/>
  </p:clrMapOvr>
  <p:transition>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did we cover?</a:t>
            </a:r>
            <a:endParaRPr lang="bg-BG" dirty="0"/>
          </a:p>
        </p:txBody>
      </p:sp>
      <p:sp>
        <p:nvSpPr>
          <p:cNvPr id="3" name="Content Placeholder 2"/>
          <p:cNvSpPr>
            <a:spLocks noGrp="1"/>
          </p:cNvSpPr>
          <p:nvPr>
            <p:ph idx="1"/>
          </p:nvPr>
        </p:nvSpPr>
        <p:spPr/>
        <p:txBody>
          <a:bodyPr/>
          <a:lstStyle/>
          <a:p>
            <a:r>
              <a:rPr lang="en-US" dirty="0"/>
              <a:t>Inheritance</a:t>
            </a:r>
          </a:p>
          <a:p>
            <a:r>
              <a:rPr lang="en-US" dirty="0"/>
              <a:t>Classical inheritance</a:t>
            </a:r>
          </a:p>
          <a:p>
            <a:r>
              <a:rPr lang="en-US" dirty="0"/>
              <a:t>Prototypes</a:t>
            </a:r>
            <a:endParaRPr lang="bg-BG" dirty="0"/>
          </a:p>
          <a:p>
            <a:r>
              <a:rPr lang="en-US" dirty="0"/>
              <a:t>Delegation</a:t>
            </a:r>
          </a:p>
          <a:p>
            <a:r>
              <a:rPr lang="en-US" dirty="0"/>
              <a:t>Shadowing</a:t>
            </a:r>
          </a:p>
          <a:p>
            <a:r>
              <a:rPr lang="en-US" dirty="0"/>
              <a:t>Introspection</a:t>
            </a:r>
          </a:p>
          <a:p>
            <a:r>
              <a:rPr lang="en-US" dirty="0"/>
              <a:t>OLOO</a:t>
            </a:r>
            <a:endParaRPr lang="bg-BG" dirty="0"/>
          </a:p>
          <a:p>
            <a:r>
              <a:rPr lang="en-US" dirty="0"/>
              <a:t>Composition</a:t>
            </a:r>
            <a:endParaRPr lang="bg-BG" dirty="0"/>
          </a:p>
        </p:txBody>
      </p:sp>
    </p:spTree>
    <p:extLst>
      <p:ext uri="{BB962C8B-B14F-4D97-AF65-F5344CB8AC3E}">
        <p14:creationId xmlns:p14="http://schemas.microsoft.com/office/powerpoint/2010/main" val="3955126190"/>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fade">
                                      <p:cBhvr>
                                        <p:cTn id="47"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Картина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959" y="-17980"/>
            <a:ext cx="13787918" cy="6893960"/>
          </a:xfrm>
          <a:prstGeom prst="rect">
            <a:avLst/>
          </a:prstGeom>
        </p:spPr>
      </p:pic>
    </p:spTree>
    <p:extLst>
      <p:ext uri="{BB962C8B-B14F-4D97-AF65-F5344CB8AC3E}">
        <p14:creationId xmlns:p14="http://schemas.microsoft.com/office/powerpoint/2010/main" val="246913899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goodthingsguy.com/wp-content/uploads/2015/12/thank-you-not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0725" y="-1406691"/>
            <a:ext cx="18288000" cy="1028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267522"/>
      </p:ext>
    </p:extLst>
  </p:cSld>
  <p:clrMapOvr>
    <a:masterClrMapping/>
  </p:clrMapOvr>
  <p:transition>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Connect </a:t>
            </a:r>
            <a:r>
              <a:rPr lang="en-US" dirty="0">
                <a:sym typeface="Wingdings" panose="05000000000000000000" pitchFamily="2" charset="2"/>
              </a:rPr>
              <a:t></a:t>
            </a:r>
            <a:endParaRPr lang="en-GB" dirty="0"/>
          </a:p>
        </p:txBody>
      </p:sp>
      <p:sp>
        <p:nvSpPr>
          <p:cNvPr id="3" name="Content Placeholder 2"/>
          <p:cNvSpPr>
            <a:spLocks noGrp="1"/>
          </p:cNvSpPr>
          <p:nvPr>
            <p:ph idx="1"/>
          </p:nvPr>
        </p:nvSpPr>
        <p:spPr/>
        <p:txBody>
          <a:bodyPr>
            <a:normAutofit/>
          </a:bodyPr>
          <a:lstStyle/>
          <a:p>
            <a:r>
              <a:rPr lang="en-GB" sz="2400" dirty="0"/>
              <a:t>LinkedIn:  </a:t>
            </a:r>
            <a:r>
              <a:rPr lang="en-GB" sz="2400" dirty="0">
                <a:hlinkClick r:id="rId2"/>
              </a:rPr>
              <a:t>https://goo.gl/CRRJ2Y</a:t>
            </a:r>
            <a:endParaRPr lang="en-GB" sz="2400" dirty="0"/>
          </a:p>
          <a:p>
            <a:r>
              <a:rPr lang="en-US" sz="2400" dirty="0"/>
              <a:t>Mail:         </a:t>
            </a:r>
            <a:r>
              <a:rPr lang="en-US" sz="2400" dirty="0">
                <a:hlinkClick r:id="rId3"/>
              </a:rPr>
              <a:t>martin.c@sbtech.com</a:t>
            </a:r>
            <a:endParaRPr lang="en-US" sz="2400" dirty="0"/>
          </a:p>
          <a:p>
            <a:r>
              <a:rPr lang="en-US" sz="2400" dirty="0"/>
              <a:t>Github:     </a:t>
            </a:r>
            <a:r>
              <a:rPr lang="en-US" sz="2400" dirty="0">
                <a:hlinkClick r:id="rId4"/>
              </a:rPr>
              <a:t>https://github.com/mchaov</a:t>
            </a:r>
            <a:endParaRPr lang="en-US" sz="2400" dirty="0"/>
          </a:p>
          <a:p>
            <a:pPr lvl="1"/>
            <a:endParaRPr lang="en-US" sz="2000" dirty="0"/>
          </a:p>
          <a:p>
            <a:endParaRPr lang="en-GB" sz="2400" dirty="0"/>
          </a:p>
          <a:p>
            <a:endParaRPr lang="en-GB" sz="2400" dirty="0"/>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83224" y="704083"/>
            <a:ext cx="5449835" cy="5449835"/>
          </a:xfrm>
          <a:prstGeom prst="rect">
            <a:avLst/>
          </a:prstGeom>
        </p:spPr>
      </p:pic>
    </p:spTree>
    <p:extLst>
      <p:ext uri="{BB962C8B-B14F-4D97-AF65-F5344CB8AC3E}">
        <p14:creationId xmlns:p14="http://schemas.microsoft.com/office/powerpoint/2010/main" val="2715713245"/>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Inheritance </a:t>
            </a:r>
            <a:r>
              <a:rPr lang="en-GB" dirty="0">
                <a:solidFill>
                  <a:schemeClr val="bg1">
                    <a:lumMod val="75000"/>
                  </a:schemeClr>
                </a:solidFill>
              </a:rPr>
              <a:t>/ɪnˈhɛrɪt(ə)ns/</a:t>
            </a:r>
          </a:p>
        </p:txBody>
      </p:sp>
      <p:sp>
        <p:nvSpPr>
          <p:cNvPr id="3" name="Content Placeholder 2"/>
          <p:cNvSpPr>
            <a:spLocks noGrp="1"/>
          </p:cNvSpPr>
          <p:nvPr>
            <p:ph idx="1"/>
          </p:nvPr>
        </p:nvSpPr>
        <p:spPr/>
        <p:txBody>
          <a:bodyPr/>
          <a:lstStyle/>
          <a:p>
            <a:pPr marL="0" indent="0">
              <a:buNone/>
            </a:pPr>
            <a:r>
              <a:rPr lang="fr-FR" i="1" dirty="0"/>
              <a:t>noun</a:t>
            </a:r>
            <a:endParaRPr lang="fr-FR" dirty="0"/>
          </a:p>
          <a:p>
            <a:pPr marL="0" indent="0">
              <a:buNone/>
            </a:pPr>
            <a:r>
              <a:rPr lang="fr-FR" dirty="0"/>
              <a:t>noun: </a:t>
            </a:r>
            <a:r>
              <a:rPr lang="fr-FR" b="1" dirty="0"/>
              <a:t>inheritance</a:t>
            </a:r>
            <a:r>
              <a:rPr lang="fr-FR" dirty="0"/>
              <a:t>; plural noun: </a:t>
            </a:r>
            <a:r>
              <a:rPr lang="fr-FR" b="1" dirty="0"/>
              <a:t>inheritances</a:t>
            </a:r>
          </a:p>
          <a:p>
            <a:pPr marL="0" indent="0">
              <a:buNone/>
            </a:pPr>
            <a:endParaRPr lang="fr-FR"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9925" y="3186530"/>
            <a:ext cx="7472149" cy="3125370"/>
          </a:xfrm>
          <a:prstGeom prst="rect">
            <a:avLst/>
          </a:prstGeom>
        </p:spPr>
      </p:pic>
    </p:spTree>
    <p:extLst>
      <p:ext uri="{BB962C8B-B14F-4D97-AF65-F5344CB8AC3E}">
        <p14:creationId xmlns:p14="http://schemas.microsoft.com/office/powerpoint/2010/main" val="2018824535"/>
      </p:ext>
    </p:extLst>
  </p:cSld>
  <p:clrMapOvr>
    <a:masterClrMapping/>
  </p:clrMapOvr>
  <p:transition>
    <p:cove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dirty="0"/>
          </a:p>
        </p:txBody>
      </p:sp>
      <p:pic>
        <p:nvPicPr>
          <p:cNvPr id="3074" name="Picture 2" descr="http://www.parmanlaw.com/wp-content/blogs.dir/126/files/2015/11/money-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9812" y="-1621480"/>
            <a:ext cx="14271625" cy="10100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496154"/>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inheritance</a:t>
            </a:r>
            <a:endParaRPr lang="en-GB" dirty="0"/>
          </a:p>
        </p:txBody>
      </p:sp>
      <p:sp>
        <p:nvSpPr>
          <p:cNvPr id="3" name="Content Placeholder 2"/>
          <p:cNvSpPr>
            <a:spLocks noGrp="1"/>
          </p:cNvSpPr>
          <p:nvPr>
            <p:ph idx="1"/>
          </p:nvPr>
        </p:nvSpPr>
        <p:spPr/>
        <p:txBody>
          <a:bodyPr/>
          <a:lstStyle/>
          <a:p>
            <a:r>
              <a:rPr lang="en-US" dirty="0"/>
              <a:t>Single</a:t>
            </a:r>
          </a:p>
          <a:p>
            <a:r>
              <a:rPr lang="en-US" dirty="0"/>
              <a:t>Multiple</a:t>
            </a:r>
          </a:p>
          <a:p>
            <a:r>
              <a:rPr lang="en-US" dirty="0"/>
              <a:t>Multi-level</a:t>
            </a:r>
          </a:p>
          <a:p>
            <a:r>
              <a:rPr lang="en-US" dirty="0"/>
              <a:t>Hierarchical</a:t>
            </a:r>
          </a:p>
          <a:p>
            <a:r>
              <a:rPr lang="en-US" dirty="0"/>
              <a:t>Hybrid</a:t>
            </a:r>
            <a:endParaRPr lang="en-GB" dirty="0"/>
          </a:p>
        </p:txBody>
      </p:sp>
    </p:spTree>
    <p:extLst>
      <p:ext uri="{BB962C8B-B14F-4D97-AF65-F5344CB8AC3E}">
        <p14:creationId xmlns:p14="http://schemas.microsoft.com/office/powerpoint/2010/main" val="936594642"/>
      </p:ext>
    </p:extLst>
  </p:cSld>
  <p:clrMapOvr>
    <a:masterClrMapping/>
  </p:clrMapOvr>
  <mc:AlternateContent xmlns:mc="http://schemas.openxmlformats.org/markup-compatibility/2006" xmlns:p15="http://schemas.microsoft.com/office/powerpoint/2012/main">
    <mc:Choice Requires="p15">
      <p:transition>
        <p15:prstTrans prst="fallOver"/>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69999" y="2192867"/>
            <a:ext cx="2472267" cy="24722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600" dirty="0">
                <a:solidFill>
                  <a:schemeClr val="bg1"/>
                </a:solidFill>
              </a:rPr>
              <a:t>A</a:t>
            </a:r>
            <a:endParaRPr lang="en-GB" sz="9600" dirty="0">
              <a:solidFill>
                <a:schemeClr val="bg1"/>
              </a:solidFill>
            </a:endParaRPr>
          </a:p>
        </p:txBody>
      </p:sp>
      <p:sp>
        <p:nvSpPr>
          <p:cNvPr id="5" name="Rectangle 4"/>
          <p:cNvSpPr/>
          <p:nvPr/>
        </p:nvSpPr>
        <p:spPr>
          <a:xfrm>
            <a:off x="8331199" y="2192867"/>
            <a:ext cx="2472267" cy="247226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600" dirty="0">
                <a:solidFill>
                  <a:schemeClr val="bg1"/>
                </a:solidFill>
              </a:rPr>
              <a:t>B</a:t>
            </a:r>
            <a:endParaRPr lang="en-GB" sz="9600" dirty="0">
              <a:solidFill>
                <a:schemeClr val="bg1"/>
              </a:solidFill>
            </a:endParaRPr>
          </a:p>
        </p:txBody>
      </p:sp>
      <p:cxnSp>
        <p:nvCxnSpPr>
          <p:cNvPr id="7" name="Straight Arrow Connector 6"/>
          <p:cNvCxnSpPr>
            <a:stCxn id="4" idx="3"/>
            <a:endCxn id="5" idx="1"/>
          </p:cNvCxnSpPr>
          <p:nvPr/>
        </p:nvCxnSpPr>
        <p:spPr>
          <a:xfrm>
            <a:off x="3742266" y="3429001"/>
            <a:ext cx="4588933" cy="0"/>
          </a:xfrm>
          <a:prstGeom prst="straightConnector1">
            <a:avLst/>
          </a:prstGeom>
          <a:ln w="12700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0522488"/>
      </p:ext>
    </p:extLst>
  </p:cSld>
  <p:clrMapOvr>
    <a:masterClrMapping/>
  </p:clrMapOvr>
  <p:transition>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2130</TotalTime>
  <Words>854</Words>
  <Application>Microsoft Office PowerPoint</Application>
  <PresentationFormat>Widescreen</PresentationFormat>
  <Paragraphs>341</Paragraphs>
  <Slides>58</Slides>
  <Notes>31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Calibri Light</vt:lpstr>
      <vt:lpstr>Wingdings</vt:lpstr>
      <vt:lpstr>Office Theme</vt:lpstr>
      <vt:lpstr>Understanding prototypal inheritance in JavaScript</vt:lpstr>
      <vt:lpstr>Who am I?</vt:lpstr>
      <vt:lpstr>The blueprint!</vt:lpstr>
      <vt:lpstr>PowerPoint Presentation</vt:lpstr>
      <vt:lpstr>Inheritance</vt:lpstr>
      <vt:lpstr>Inheritance /ɪnˈhɛrɪt(ə)ns/</vt:lpstr>
      <vt:lpstr>PowerPoint Presentation</vt:lpstr>
      <vt:lpstr>Types of inheritance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Classical inheritance</vt:lpstr>
      <vt:lpstr>What is “class”?</vt:lpstr>
      <vt:lpstr>The blueprint parable</vt:lpstr>
      <vt:lpstr>PowerPoint Presentation</vt:lpstr>
      <vt:lpstr>PowerPoint Presentation</vt:lpstr>
      <vt:lpstr>JS Class syntax</vt:lpstr>
      <vt:lpstr>PowerPoint Presentation</vt:lpstr>
      <vt:lpstr>PowerPoint Presentation</vt:lpstr>
      <vt:lpstr>PowerPoint Presentation</vt:lpstr>
      <vt:lpstr>PowerPoint Presentation</vt:lpstr>
      <vt:lpstr>Convention’s got a name!</vt:lpstr>
      <vt:lpstr>Quick note!</vt:lpstr>
      <vt:lpstr>JS Objects</vt:lpstr>
      <vt:lpstr>Prototypes</vt:lpstr>
      <vt:lpstr>[[Proto wut?]]</vt:lpstr>
      <vt:lpstr>Object creation</vt:lpstr>
      <vt:lpstr>Delegation</vt:lpstr>
      <vt:lpstr>Witchcraft</vt:lpstr>
      <vt:lpstr>Shadowing</vt:lpstr>
      <vt:lpstr>PowerPoint Presentation</vt:lpstr>
      <vt:lpstr>Introspection</vt:lpstr>
      <vt:lpstr>PowerPoint Presentation</vt:lpstr>
      <vt:lpstr>PowerPoint Presentation</vt:lpstr>
      <vt:lpstr>OLOO to the rescue?</vt:lpstr>
      <vt:lpstr>PowerPoint Presentation</vt:lpstr>
      <vt:lpstr>PowerPoint Presentation</vt:lpstr>
      <vt:lpstr>PowerPoint Presentation</vt:lpstr>
      <vt:lpstr>PowerPoint Presentation</vt:lpstr>
      <vt:lpstr>PowerPoint Presentation</vt:lpstr>
      <vt:lpstr>PowerPoint Presentation</vt:lpstr>
      <vt:lpstr>Compromise?</vt:lpstr>
      <vt:lpstr>PowerPoint Presentation</vt:lpstr>
      <vt:lpstr>PowerPoint Presentation</vt:lpstr>
      <vt:lpstr>Simplify further</vt:lpstr>
      <vt:lpstr>PowerPoint Presentation</vt:lpstr>
      <vt:lpstr>Demos?</vt:lpstr>
      <vt:lpstr>PowerPoint Presentation</vt:lpstr>
      <vt:lpstr>PowerPoint Presentation</vt:lpstr>
      <vt:lpstr>What did we cover?</vt:lpstr>
      <vt:lpstr>PowerPoint Presentation</vt:lpstr>
      <vt:lpstr>PowerPoint Presentation</vt:lpstr>
      <vt:lpstr>Connect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Prototype chain</dc:title>
  <dc:creator>Martin Chaov</dc:creator>
  <cp:lastModifiedBy>Martin Chaov</cp:lastModifiedBy>
  <cp:revision>228</cp:revision>
  <dcterms:created xsi:type="dcterms:W3CDTF">2016-10-22T08:59:16Z</dcterms:created>
  <dcterms:modified xsi:type="dcterms:W3CDTF">2016-11-18T20:59:17Z</dcterms:modified>
</cp:coreProperties>
</file>